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6" r:id="rId5"/>
    <p:sldId id="277" r:id="rId6"/>
    <p:sldId id="259" r:id="rId7"/>
    <p:sldId id="260" r:id="rId8"/>
    <p:sldId id="261" r:id="rId9"/>
    <p:sldId id="262" r:id="rId10"/>
    <p:sldId id="263" r:id="rId11"/>
    <p:sldId id="264" r:id="rId12"/>
    <p:sldId id="265" r:id="rId13"/>
    <p:sldId id="266" r:id="rId14"/>
    <p:sldId id="267" r:id="rId15"/>
    <p:sldId id="278" r:id="rId16"/>
    <p:sldId id="279" r:id="rId17"/>
    <p:sldId id="282" r:id="rId18"/>
    <p:sldId id="283" r:id="rId19"/>
    <p:sldId id="284" r:id="rId20"/>
    <p:sldId id="285" r:id="rId21"/>
    <p:sldId id="270" r:id="rId22"/>
    <p:sldId id="286" r:id="rId23"/>
    <p:sldId id="271" r:id="rId24"/>
    <p:sldId id="272" r:id="rId25"/>
    <p:sldId id="273" r:id="rId26"/>
    <p:sldId id="274" r:id="rId27"/>
    <p:sldId id="275"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D6A12-7989-4303-98C7-996AF6029412}" type="doc">
      <dgm:prSet loTypeId="urn:microsoft.com/office/officeart/2005/8/layout/venn1" loCatId="relationship" qsTypeId="urn:microsoft.com/office/officeart/2005/8/quickstyle/simple1" qsCatId="simple" csTypeId="urn:microsoft.com/office/officeart/2005/8/colors/accent1_2" csCatId="accent1"/>
      <dgm:spPr/>
    </dgm:pt>
    <dgm:pt modelId="{C171AB36-3DF3-4FFB-A966-9519EC1CEA5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charset="0"/>
            </a:rPr>
            <a:t>Knowledge: ( What ?)</a:t>
          </a:r>
          <a:r>
            <a:rPr kumimoji="0" lang="en-GB" altLang="en-US"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charset="0"/>
            </a:rPr>
            <a:t>What questions do experts ask?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charset="0"/>
            </a:rPr>
            <a:t>What do they need to know about?</a:t>
          </a:r>
          <a:r>
            <a:rPr kumimoji="0" lang="en-GB" altLang="en-US" b="1" i="0" u="none" strike="noStrike" cap="none" normalizeH="0" baseline="0" smtClean="0">
              <a:ln>
                <a:noFill/>
              </a:ln>
              <a:solidFill>
                <a:schemeClr val="tx1"/>
              </a:solidFill>
              <a:effectLst/>
              <a:latin typeface="Arial" charset="0"/>
            </a:rPr>
            <a:t> </a:t>
          </a:r>
          <a:endParaRPr kumimoji="0" lang="en-US" altLang="en-US" b="1" i="0" u="none" strike="noStrike" cap="none" normalizeH="0" baseline="0" smtClean="0">
            <a:ln>
              <a:noFill/>
            </a:ln>
            <a:solidFill>
              <a:schemeClr val="tx1"/>
            </a:solidFill>
            <a:effectLst/>
            <a:latin typeface="Arial" charset="0"/>
          </a:endParaRPr>
        </a:p>
      </dgm:t>
    </dgm:pt>
    <dgm:pt modelId="{317FE09E-452B-4DFC-BEB8-928972FBE5BC}" type="parTrans" cxnId="{210D0261-80A3-4C57-B478-4B21A9661D6F}">
      <dgm:prSet/>
      <dgm:spPr/>
      <dgm:t>
        <a:bodyPr/>
        <a:lstStyle/>
        <a:p>
          <a:endParaRPr lang="en-IE"/>
        </a:p>
      </dgm:t>
    </dgm:pt>
    <dgm:pt modelId="{BED9F944-591F-463C-8C80-37B6C7C29E12}" type="sibTrans" cxnId="{210D0261-80A3-4C57-B478-4B21A9661D6F}">
      <dgm:prSet/>
      <dgm:spPr/>
      <dgm:t>
        <a:bodyPr/>
        <a:lstStyle/>
        <a:p>
          <a:endParaRPr lang="en-IE"/>
        </a:p>
      </dgm:t>
    </dgm:pt>
    <dgm:pt modelId="{325F2209-A871-41FA-A3FF-80406B75D8B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charset="0"/>
            </a:rPr>
            <a:t>Methods: (How?)</a:t>
          </a:r>
          <a:r>
            <a:rPr kumimoji="0" lang="en-GB" altLang="en-US"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charset="0"/>
            </a:rPr>
            <a:t> How do experts find out?  </a:t>
          </a:r>
          <a:endParaRPr kumimoji="0" lang="en-US" altLang="en-US" b="0" i="0" u="none" strike="noStrike" cap="none" normalizeH="0" baseline="0" smtClean="0">
            <a:ln>
              <a:noFill/>
            </a:ln>
            <a:solidFill>
              <a:schemeClr val="tx1"/>
            </a:solidFill>
            <a:effectLst/>
            <a:latin typeface="Arial" charset="0"/>
          </a:endParaRPr>
        </a:p>
      </dgm:t>
    </dgm:pt>
    <dgm:pt modelId="{46C2C90A-0CD7-46E3-9D64-83DA600C8B8E}" type="parTrans" cxnId="{6C51794C-E35C-4EE0-B583-3E8A0AED2FB0}">
      <dgm:prSet/>
      <dgm:spPr/>
      <dgm:t>
        <a:bodyPr/>
        <a:lstStyle/>
        <a:p>
          <a:endParaRPr lang="en-IE"/>
        </a:p>
      </dgm:t>
    </dgm:pt>
    <dgm:pt modelId="{01FEF91A-CC16-47BA-B7A3-B9B37CE5B4CF}" type="sibTrans" cxnId="{6C51794C-E35C-4EE0-B583-3E8A0AED2FB0}">
      <dgm:prSet/>
      <dgm:spPr/>
      <dgm:t>
        <a:bodyPr/>
        <a:lstStyle/>
        <a:p>
          <a:endParaRPr lang="en-IE"/>
        </a:p>
      </dgm:t>
    </dgm:pt>
    <dgm:pt modelId="{F69F4907-ED6E-4444-83F8-5EFD3F504B6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charset="0"/>
            </a:rPr>
            <a:t>Purposes (Why?)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charset="0"/>
            </a:rPr>
            <a:t>Why do they do what they do? What is the goal?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charset="0"/>
            </a:rPr>
            <a:t>How  do experts use what they know? </a:t>
          </a:r>
          <a:endParaRPr kumimoji="0" lang="en-US" altLang="en-US" b="0" i="0" u="none" strike="noStrike" cap="none" normalizeH="0" baseline="0" smtClean="0">
            <a:ln>
              <a:noFill/>
            </a:ln>
            <a:solidFill>
              <a:schemeClr val="tx1"/>
            </a:solidFill>
            <a:effectLst/>
            <a:latin typeface="Arial" charset="0"/>
          </a:endParaRPr>
        </a:p>
      </dgm:t>
    </dgm:pt>
    <dgm:pt modelId="{86ACB54E-D0BA-4367-A4A7-A2B7F6BE7843}" type="parTrans" cxnId="{CEE5E079-CEAD-419B-B478-B963F1674F05}">
      <dgm:prSet/>
      <dgm:spPr/>
      <dgm:t>
        <a:bodyPr/>
        <a:lstStyle/>
        <a:p>
          <a:endParaRPr lang="en-IE"/>
        </a:p>
      </dgm:t>
    </dgm:pt>
    <dgm:pt modelId="{71021148-A953-46F1-83C0-4B8C9DB43E4C}" type="sibTrans" cxnId="{CEE5E079-CEAD-419B-B478-B963F1674F05}">
      <dgm:prSet/>
      <dgm:spPr/>
      <dgm:t>
        <a:bodyPr/>
        <a:lstStyle/>
        <a:p>
          <a:endParaRPr lang="en-IE"/>
        </a:p>
      </dgm:t>
    </dgm:pt>
    <dgm:pt modelId="{A39134B8-FB58-446C-A818-3DE5C72387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charset="0"/>
            </a:rPr>
            <a:t>Forms (How Expressed?)</a:t>
          </a:r>
          <a:r>
            <a:rPr kumimoji="0" lang="en-GB" altLang="en-US"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charset="0"/>
            </a:rPr>
            <a:t>How do experts communicate?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charset="0"/>
            </a:rPr>
            <a:t>What are the tools of the discipline? </a:t>
          </a:r>
          <a:endParaRPr kumimoji="0" lang="en-US" altLang="en-US" b="0" i="0" u="none" strike="noStrike" cap="none" normalizeH="0" baseline="0" smtClean="0">
            <a:ln>
              <a:noFill/>
            </a:ln>
            <a:solidFill>
              <a:schemeClr val="tx1"/>
            </a:solidFill>
            <a:effectLst/>
            <a:latin typeface="Arial" charset="0"/>
          </a:endParaRPr>
        </a:p>
      </dgm:t>
    </dgm:pt>
    <dgm:pt modelId="{2C5F2271-9D84-46D2-B3BD-D4B5115B82A6}" type="parTrans" cxnId="{9FD4D022-95E9-4B2D-B33A-E70D7B2D5AFC}">
      <dgm:prSet/>
      <dgm:spPr/>
      <dgm:t>
        <a:bodyPr/>
        <a:lstStyle/>
        <a:p>
          <a:endParaRPr lang="en-IE"/>
        </a:p>
      </dgm:t>
    </dgm:pt>
    <dgm:pt modelId="{38BAAB9F-9802-4236-BFE1-40B82F066F11}" type="sibTrans" cxnId="{9FD4D022-95E9-4B2D-B33A-E70D7B2D5AFC}">
      <dgm:prSet/>
      <dgm:spPr/>
      <dgm:t>
        <a:bodyPr/>
        <a:lstStyle/>
        <a:p>
          <a:endParaRPr lang="en-IE"/>
        </a:p>
      </dgm:t>
    </dgm:pt>
    <dgm:pt modelId="{80D84D93-72B3-4CDD-867C-59E170C8FA92}" type="pres">
      <dgm:prSet presAssocID="{DD3D6A12-7989-4303-98C7-996AF6029412}" presName="compositeShape" presStyleCnt="0">
        <dgm:presLayoutVars>
          <dgm:chMax val="7"/>
          <dgm:dir/>
          <dgm:resizeHandles val="exact"/>
        </dgm:presLayoutVars>
      </dgm:prSet>
      <dgm:spPr/>
    </dgm:pt>
    <dgm:pt modelId="{F03202B5-303E-4714-879D-BC92BAF07C3A}" type="pres">
      <dgm:prSet presAssocID="{C171AB36-3DF3-4FFB-A966-9519EC1CEA50}" presName="circ1" presStyleLbl="vennNode1" presStyleIdx="0" presStyleCnt="4"/>
      <dgm:spPr/>
      <dgm:t>
        <a:bodyPr/>
        <a:lstStyle/>
        <a:p>
          <a:endParaRPr lang="en-IE"/>
        </a:p>
      </dgm:t>
    </dgm:pt>
    <dgm:pt modelId="{E471BDD8-D194-4ADA-8AF1-5AC6A650B223}" type="pres">
      <dgm:prSet presAssocID="{C171AB36-3DF3-4FFB-A966-9519EC1CEA50}" presName="circ1Tx" presStyleLbl="revTx" presStyleIdx="0" presStyleCnt="0">
        <dgm:presLayoutVars>
          <dgm:chMax val="0"/>
          <dgm:chPref val="0"/>
          <dgm:bulletEnabled val="1"/>
        </dgm:presLayoutVars>
      </dgm:prSet>
      <dgm:spPr/>
      <dgm:t>
        <a:bodyPr/>
        <a:lstStyle/>
        <a:p>
          <a:endParaRPr lang="en-IE"/>
        </a:p>
      </dgm:t>
    </dgm:pt>
    <dgm:pt modelId="{03AED43F-EAEE-4A94-9465-D790D5FD826C}" type="pres">
      <dgm:prSet presAssocID="{325F2209-A871-41FA-A3FF-80406B75D8B8}" presName="circ2" presStyleLbl="vennNode1" presStyleIdx="1" presStyleCnt="4"/>
      <dgm:spPr/>
      <dgm:t>
        <a:bodyPr/>
        <a:lstStyle/>
        <a:p>
          <a:endParaRPr lang="en-IE"/>
        </a:p>
      </dgm:t>
    </dgm:pt>
    <dgm:pt modelId="{EDA167B4-E344-4322-A573-DA06D087EEEC}" type="pres">
      <dgm:prSet presAssocID="{325F2209-A871-41FA-A3FF-80406B75D8B8}" presName="circ2Tx" presStyleLbl="revTx" presStyleIdx="0" presStyleCnt="0">
        <dgm:presLayoutVars>
          <dgm:chMax val="0"/>
          <dgm:chPref val="0"/>
          <dgm:bulletEnabled val="1"/>
        </dgm:presLayoutVars>
      </dgm:prSet>
      <dgm:spPr/>
      <dgm:t>
        <a:bodyPr/>
        <a:lstStyle/>
        <a:p>
          <a:endParaRPr lang="en-IE"/>
        </a:p>
      </dgm:t>
    </dgm:pt>
    <dgm:pt modelId="{537D4544-F83B-4474-B211-9896D2FBB58B}" type="pres">
      <dgm:prSet presAssocID="{F69F4907-ED6E-4444-83F8-5EFD3F504B6C}" presName="circ3" presStyleLbl="vennNode1" presStyleIdx="2" presStyleCnt="4"/>
      <dgm:spPr/>
      <dgm:t>
        <a:bodyPr/>
        <a:lstStyle/>
        <a:p>
          <a:endParaRPr lang="en-IE"/>
        </a:p>
      </dgm:t>
    </dgm:pt>
    <dgm:pt modelId="{A736E391-3E76-4798-B823-EF3C84F9316D}" type="pres">
      <dgm:prSet presAssocID="{F69F4907-ED6E-4444-83F8-5EFD3F504B6C}" presName="circ3Tx" presStyleLbl="revTx" presStyleIdx="0" presStyleCnt="0">
        <dgm:presLayoutVars>
          <dgm:chMax val="0"/>
          <dgm:chPref val="0"/>
          <dgm:bulletEnabled val="1"/>
        </dgm:presLayoutVars>
      </dgm:prSet>
      <dgm:spPr/>
      <dgm:t>
        <a:bodyPr/>
        <a:lstStyle/>
        <a:p>
          <a:endParaRPr lang="en-IE"/>
        </a:p>
      </dgm:t>
    </dgm:pt>
    <dgm:pt modelId="{B8B954C8-5BE9-4365-B395-9A3503FD1329}" type="pres">
      <dgm:prSet presAssocID="{A39134B8-FB58-446C-A818-3DE5C72387A3}" presName="circ4" presStyleLbl="vennNode1" presStyleIdx="3" presStyleCnt="4"/>
      <dgm:spPr/>
      <dgm:t>
        <a:bodyPr/>
        <a:lstStyle/>
        <a:p>
          <a:endParaRPr lang="en-IE"/>
        </a:p>
      </dgm:t>
    </dgm:pt>
    <dgm:pt modelId="{F606ADAE-F0FF-42B7-859D-7AF53AB9ACB8}" type="pres">
      <dgm:prSet presAssocID="{A39134B8-FB58-446C-A818-3DE5C72387A3}" presName="circ4Tx" presStyleLbl="revTx" presStyleIdx="0" presStyleCnt="0">
        <dgm:presLayoutVars>
          <dgm:chMax val="0"/>
          <dgm:chPref val="0"/>
          <dgm:bulletEnabled val="1"/>
        </dgm:presLayoutVars>
      </dgm:prSet>
      <dgm:spPr/>
      <dgm:t>
        <a:bodyPr/>
        <a:lstStyle/>
        <a:p>
          <a:endParaRPr lang="en-IE"/>
        </a:p>
      </dgm:t>
    </dgm:pt>
  </dgm:ptLst>
  <dgm:cxnLst>
    <dgm:cxn modelId="{42973DB3-99A8-425E-9CFB-C3128B684789}" type="presOf" srcId="{325F2209-A871-41FA-A3FF-80406B75D8B8}" destId="{03AED43F-EAEE-4A94-9465-D790D5FD826C}" srcOrd="0" destOrd="0" presId="urn:microsoft.com/office/officeart/2005/8/layout/venn1"/>
    <dgm:cxn modelId="{210D0261-80A3-4C57-B478-4B21A9661D6F}" srcId="{DD3D6A12-7989-4303-98C7-996AF6029412}" destId="{C171AB36-3DF3-4FFB-A966-9519EC1CEA50}" srcOrd="0" destOrd="0" parTransId="{317FE09E-452B-4DFC-BEB8-928972FBE5BC}" sibTransId="{BED9F944-591F-463C-8C80-37B6C7C29E12}"/>
    <dgm:cxn modelId="{9FD4D022-95E9-4B2D-B33A-E70D7B2D5AFC}" srcId="{DD3D6A12-7989-4303-98C7-996AF6029412}" destId="{A39134B8-FB58-446C-A818-3DE5C72387A3}" srcOrd="3" destOrd="0" parTransId="{2C5F2271-9D84-46D2-B3BD-D4B5115B82A6}" sibTransId="{38BAAB9F-9802-4236-BFE1-40B82F066F11}"/>
    <dgm:cxn modelId="{6304CBCF-9EA0-497A-9D7E-5CEA08607CD3}" type="presOf" srcId="{C171AB36-3DF3-4FFB-A966-9519EC1CEA50}" destId="{E471BDD8-D194-4ADA-8AF1-5AC6A650B223}" srcOrd="1" destOrd="0" presId="urn:microsoft.com/office/officeart/2005/8/layout/venn1"/>
    <dgm:cxn modelId="{CEE5E079-CEAD-419B-B478-B963F1674F05}" srcId="{DD3D6A12-7989-4303-98C7-996AF6029412}" destId="{F69F4907-ED6E-4444-83F8-5EFD3F504B6C}" srcOrd="2" destOrd="0" parTransId="{86ACB54E-D0BA-4367-A4A7-A2B7F6BE7843}" sibTransId="{71021148-A953-46F1-83C0-4B8C9DB43E4C}"/>
    <dgm:cxn modelId="{4737B553-8635-4FD2-9F1E-C6A15DDE17E5}" type="presOf" srcId="{325F2209-A871-41FA-A3FF-80406B75D8B8}" destId="{EDA167B4-E344-4322-A573-DA06D087EEEC}" srcOrd="1" destOrd="0" presId="urn:microsoft.com/office/officeart/2005/8/layout/venn1"/>
    <dgm:cxn modelId="{6C51794C-E35C-4EE0-B583-3E8A0AED2FB0}" srcId="{DD3D6A12-7989-4303-98C7-996AF6029412}" destId="{325F2209-A871-41FA-A3FF-80406B75D8B8}" srcOrd="1" destOrd="0" parTransId="{46C2C90A-0CD7-46E3-9D64-83DA600C8B8E}" sibTransId="{01FEF91A-CC16-47BA-B7A3-B9B37CE5B4CF}"/>
    <dgm:cxn modelId="{7BD95944-29E9-4389-B82E-3503DC4982FD}" type="presOf" srcId="{F69F4907-ED6E-4444-83F8-5EFD3F504B6C}" destId="{A736E391-3E76-4798-B823-EF3C84F9316D}" srcOrd="1" destOrd="0" presId="urn:microsoft.com/office/officeart/2005/8/layout/venn1"/>
    <dgm:cxn modelId="{4CFB1DD4-9C42-41FB-A061-2329E71521F0}" type="presOf" srcId="{A39134B8-FB58-446C-A818-3DE5C72387A3}" destId="{B8B954C8-5BE9-4365-B395-9A3503FD1329}" srcOrd="0" destOrd="0" presId="urn:microsoft.com/office/officeart/2005/8/layout/venn1"/>
    <dgm:cxn modelId="{DA8D0FAA-3D72-49EA-BEFB-F70858A3B599}" type="presOf" srcId="{A39134B8-FB58-446C-A818-3DE5C72387A3}" destId="{F606ADAE-F0FF-42B7-859D-7AF53AB9ACB8}" srcOrd="1" destOrd="0" presId="urn:microsoft.com/office/officeart/2005/8/layout/venn1"/>
    <dgm:cxn modelId="{63DC804A-03C6-456A-8613-72EFF8F9357E}" type="presOf" srcId="{DD3D6A12-7989-4303-98C7-996AF6029412}" destId="{80D84D93-72B3-4CDD-867C-59E170C8FA92}" srcOrd="0" destOrd="0" presId="urn:microsoft.com/office/officeart/2005/8/layout/venn1"/>
    <dgm:cxn modelId="{EE9485F1-59EE-4CEA-B25D-C5C07AA09AEE}" type="presOf" srcId="{C171AB36-3DF3-4FFB-A966-9519EC1CEA50}" destId="{F03202B5-303E-4714-879D-BC92BAF07C3A}" srcOrd="0" destOrd="0" presId="urn:microsoft.com/office/officeart/2005/8/layout/venn1"/>
    <dgm:cxn modelId="{DCFD97E8-F20C-4B92-970C-39F39E641144}" type="presOf" srcId="{F69F4907-ED6E-4444-83F8-5EFD3F504B6C}" destId="{537D4544-F83B-4474-B211-9896D2FBB58B}" srcOrd="0" destOrd="0" presId="urn:microsoft.com/office/officeart/2005/8/layout/venn1"/>
    <dgm:cxn modelId="{831A588D-3911-4593-8199-646F6974CEF1}" type="presParOf" srcId="{80D84D93-72B3-4CDD-867C-59E170C8FA92}" destId="{F03202B5-303E-4714-879D-BC92BAF07C3A}" srcOrd="0" destOrd="0" presId="urn:microsoft.com/office/officeart/2005/8/layout/venn1"/>
    <dgm:cxn modelId="{27C0A9A5-B076-4ADB-804B-E0CEEAA28565}" type="presParOf" srcId="{80D84D93-72B3-4CDD-867C-59E170C8FA92}" destId="{E471BDD8-D194-4ADA-8AF1-5AC6A650B223}" srcOrd="1" destOrd="0" presId="urn:microsoft.com/office/officeart/2005/8/layout/venn1"/>
    <dgm:cxn modelId="{7705E2FE-3355-4754-A63E-0A9D3987CA4E}" type="presParOf" srcId="{80D84D93-72B3-4CDD-867C-59E170C8FA92}" destId="{03AED43F-EAEE-4A94-9465-D790D5FD826C}" srcOrd="2" destOrd="0" presId="urn:microsoft.com/office/officeart/2005/8/layout/venn1"/>
    <dgm:cxn modelId="{C50812CC-9F38-49B7-90BE-7115B1DC8F58}" type="presParOf" srcId="{80D84D93-72B3-4CDD-867C-59E170C8FA92}" destId="{EDA167B4-E344-4322-A573-DA06D087EEEC}" srcOrd="3" destOrd="0" presId="urn:microsoft.com/office/officeart/2005/8/layout/venn1"/>
    <dgm:cxn modelId="{E5E14E59-12D8-49F6-82CD-A02591EE879C}" type="presParOf" srcId="{80D84D93-72B3-4CDD-867C-59E170C8FA92}" destId="{537D4544-F83B-4474-B211-9896D2FBB58B}" srcOrd="4" destOrd="0" presId="urn:microsoft.com/office/officeart/2005/8/layout/venn1"/>
    <dgm:cxn modelId="{5FE79F81-D828-44EF-BC49-F567B8252D71}" type="presParOf" srcId="{80D84D93-72B3-4CDD-867C-59E170C8FA92}" destId="{A736E391-3E76-4798-B823-EF3C84F9316D}" srcOrd="5" destOrd="0" presId="urn:microsoft.com/office/officeart/2005/8/layout/venn1"/>
    <dgm:cxn modelId="{047CF201-E5B7-4197-89F5-A0BFCF696B04}" type="presParOf" srcId="{80D84D93-72B3-4CDD-867C-59E170C8FA92}" destId="{B8B954C8-5BE9-4365-B395-9A3503FD1329}" srcOrd="6" destOrd="0" presId="urn:microsoft.com/office/officeart/2005/8/layout/venn1"/>
    <dgm:cxn modelId="{D9F9EA05-7819-4A78-BAB0-F515F91FF60C}" type="presParOf" srcId="{80D84D93-72B3-4CDD-867C-59E170C8FA92}" destId="{F606ADAE-F0FF-42B7-859D-7AF53AB9ACB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202B5-303E-4714-879D-BC92BAF07C3A}">
      <dsp:nvSpPr>
        <dsp:cNvPr id="0" name=""/>
        <dsp:cNvSpPr/>
      </dsp:nvSpPr>
      <dsp:spPr>
        <a:xfrm>
          <a:off x="2936811" y="45307"/>
          <a:ext cx="2355977" cy="23559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kern="1200" cap="none" normalizeH="0" baseline="0" smtClean="0">
              <a:ln>
                <a:noFill/>
              </a:ln>
              <a:solidFill>
                <a:schemeClr val="tx1"/>
              </a:solidFill>
              <a:effectLst/>
              <a:latin typeface="Arial" charset="0"/>
            </a:rPr>
            <a:t>Knowledge: ( What ?)</a:t>
          </a:r>
          <a:r>
            <a:rPr kumimoji="0" lang="en-GB" altLang="en-US" sz="1000" b="0" i="0" u="none" strike="noStrike" kern="1200"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kern="1200" cap="none" normalizeH="0" baseline="0" smtClean="0">
              <a:ln>
                <a:noFill/>
              </a:ln>
              <a:solidFill>
                <a:schemeClr val="tx1"/>
              </a:solidFill>
              <a:effectLst/>
              <a:latin typeface="Arial" charset="0"/>
            </a:rPr>
            <a:t>What questions do experts ask?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kern="1200" cap="none" normalizeH="0" baseline="0" smtClean="0">
              <a:ln>
                <a:noFill/>
              </a:ln>
              <a:solidFill>
                <a:schemeClr val="tx1"/>
              </a:solidFill>
              <a:effectLst/>
              <a:latin typeface="Arial" charset="0"/>
            </a:rPr>
            <a:t>What do they need to know about?</a:t>
          </a:r>
          <a:r>
            <a:rPr kumimoji="0" lang="en-GB" altLang="en-US" sz="1000" b="1" i="0" u="none" strike="noStrike" kern="1200" cap="none" normalizeH="0" baseline="0" smtClean="0">
              <a:ln>
                <a:noFill/>
              </a:ln>
              <a:solidFill>
                <a:schemeClr val="tx1"/>
              </a:solidFill>
              <a:effectLst/>
              <a:latin typeface="Arial" charset="0"/>
            </a:rPr>
            <a:t> </a:t>
          </a:r>
          <a:endParaRPr kumimoji="0" lang="en-US" altLang="en-US" sz="1000" b="1" i="0" u="none" strike="noStrike" kern="1200" cap="none" normalizeH="0" baseline="0" smtClean="0">
            <a:ln>
              <a:noFill/>
            </a:ln>
            <a:solidFill>
              <a:schemeClr val="tx1"/>
            </a:solidFill>
            <a:effectLst/>
            <a:latin typeface="Arial" charset="0"/>
          </a:endParaRPr>
        </a:p>
      </dsp:txBody>
      <dsp:txXfrm>
        <a:off x="3208655" y="362457"/>
        <a:ext cx="1812290" cy="747569"/>
      </dsp:txXfrm>
    </dsp:sp>
    <dsp:sp modelId="{03AED43F-EAEE-4A94-9465-D790D5FD826C}">
      <dsp:nvSpPr>
        <dsp:cNvPr id="0" name=""/>
        <dsp:cNvSpPr/>
      </dsp:nvSpPr>
      <dsp:spPr>
        <a:xfrm>
          <a:off x="3978878" y="1087373"/>
          <a:ext cx="2355977" cy="23559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kern="1200" cap="none" normalizeH="0" baseline="0" smtClean="0">
              <a:ln>
                <a:noFill/>
              </a:ln>
              <a:solidFill>
                <a:schemeClr val="tx1"/>
              </a:solidFill>
              <a:effectLst/>
              <a:latin typeface="Arial" charset="0"/>
            </a:rPr>
            <a:t>Methods: (How?)</a:t>
          </a:r>
          <a:r>
            <a:rPr kumimoji="0" lang="en-GB" altLang="en-US" sz="1000" b="0" i="0" u="none" strike="noStrike" kern="1200"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kern="1200" cap="none" normalizeH="0" baseline="0" smtClean="0">
              <a:ln>
                <a:noFill/>
              </a:ln>
              <a:solidFill>
                <a:schemeClr val="tx1"/>
              </a:solidFill>
              <a:effectLst/>
              <a:latin typeface="Arial" charset="0"/>
            </a:rPr>
            <a:t> How do experts find out?  </a:t>
          </a:r>
          <a:endParaRPr kumimoji="0" lang="en-US" altLang="en-US" sz="1000" b="0" i="0" u="none" strike="noStrike" kern="1200" cap="none" normalizeH="0" baseline="0" smtClean="0">
            <a:ln>
              <a:noFill/>
            </a:ln>
            <a:solidFill>
              <a:schemeClr val="tx1"/>
            </a:solidFill>
            <a:effectLst/>
            <a:latin typeface="Arial" charset="0"/>
          </a:endParaRPr>
        </a:p>
      </dsp:txBody>
      <dsp:txXfrm>
        <a:off x="5247481" y="1359217"/>
        <a:ext cx="906145" cy="1812290"/>
      </dsp:txXfrm>
    </dsp:sp>
    <dsp:sp modelId="{537D4544-F83B-4474-B211-9896D2FBB58B}">
      <dsp:nvSpPr>
        <dsp:cNvPr id="0" name=""/>
        <dsp:cNvSpPr/>
      </dsp:nvSpPr>
      <dsp:spPr>
        <a:xfrm>
          <a:off x="2936811" y="2129440"/>
          <a:ext cx="2355977" cy="23559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kern="1200" cap="none" normalizeH="0" baseline="0" smtClean="0">
              <a:ln>
                <a:noFill/>
              </a:ln>
              <a:solidFill>
                <a:schemeClr val="tx1"/>
              </a:solidFill>
              <a:effectLst/>
              <a:latin typeface="Arial" charset="0"/>
            </a:rPr>
            <a:t>Purposes (Why?)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kern="1200" cap="none" normalizeH="0" baseline="0" smtClean="0">
              <a:ln>
                <a:noFill/>
              </a:ln>
              <a:solidFill>
                <a:schemeClr val="tx1"/>
              </a:solidFill>
              <a:effectLst/>
              <a:latin typeface="Arial" charset="0"/>
            </a:rPr>
            <a:t>Why do they do what they do? What is the goal?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kern="1200" cap="none" normalizeH="0" baseline="0" smtClean="0">
              <a:ln>
                <a:noFill/>
              </a:ln>
              <a:solidFill>
                <a:schemeClr val="tx1"/>
              </a:solidFill>
              <a:effectLst/>
              <a:latin typeface="Arial" charset="0"/>
            </a:rPr>
            <a:t>How  do experts use what they know? </a:t>
          </a:r>
          <a:endParaRPr kumimoji="0" lang="en-US" altLang="en-US" sz="1000" b="0" i="0" u="none" strike="noStrike" kern="1200" cap="none" normalizeH="0" baseline="0" smtClean="0">
            <a:ln>
              <a:noFill/>
            </a:ln>
            <a:solidFill>
              <a:schemeClr val="tx1"/>
            </a:solidFill>
            <a:effectLst/>
            <a:latin typeface="Arial" charset="0"/>
          </a:endParaRPr>
        </a:p>
      </dsp:txBody>
      <dsp:txXfrm>
        <a:off x="3208655" y="3420697"/>
        <a:ext cx="1812290" cy="747569"/>
      </dsp:txXfrm>
    </dsp:sp>
    <dsp:sp modelId="{B8B954C8-5BE9-4365-B395-9A3503FD1329}">
      <dsp:nvSpPr>
        <dsp:cNvPr id="0" name=""/>
        <dsp:cNvSpPr/>
      </dsp:nvSpPr>
      <dsp:spPr>
        <a:xfrm>
          <a:off x="1894744" y="1087373"/>
          <a:ext cx="2355977" cy="23559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kern="1200" cap="none" normalizeH="0" baseline="0" smtClean="0">
              <a:ln>
                <a:noFill/>
              </a:ln>
              <a:solidFill>
                <a:schemeClr val="tx1"/>
              </a:solidFill>
              <a:effectLst/>
              <a:latin typeface="Arial" charset="0"/>
            </a:rPr>
            <a:t>Forms (How Expressed?)</a:t>
          </a:r>
          <a:r>
            <a:rPr kumimoji="0" lang="en-GB" altLang="en-US" sz="1000" b="0" i="0" u="none" strike="noStrike" kern="1200"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kern="1200" cap="none" normalizeH="0" baseline="0" smtClean="0">
              <a:ln>
                <a:noFill/>
              </a:ln>
              <a:solidFill>
                <a:schemeClr val="tx1"/>
              </a:solidFill>
              <a:effectLst/>
              <a:latin typeface="Arial" charset="0"/>
            </a:rPr>
            <a:t>How do experts communicate?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kern="1200" cap="none" normalizeH="0" baseline="0" smtClean="0">
              <a:ln>
                <a:noFill/>
              </a:ln>
              <a:solidFill>
                <a:schemeClr val="tx1"/>
              </a:solidFill>
              <a:effectLst/>
              <a:latin typeface="Arial" charset="0"/>
            </a:rPr>
            <a:t>What are the tools of the discipline? </a:t>
          </a:r>
          <a:endParaRPr kumimoji="0" lang="en-US" altLang="en-US" sz="1000" b="0" i="0" u="none" strike="noStrike" kern="1200" cap="none" normalizeH="0" baseline="0" smtClean="0">
            <a:ln>
              <a:noFill/>
            </a:ln>
            <a:solidFill>
              <a:schemeClr val="tx1"/>
            </a:solidFill>
            <a:effectLst/>
            <a:latin typeface="Arial" charset="0"/>
          </a:endParaRPr>
        </a:p>
      </dsp:txBody>
      <dsp:txXfrm>
        <a:off x="2075973" y="1359217"/>
        <a:ext cx="906145" cy="18122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92EA8-08D0-4DDD-8B45-FD4E00BEC7FD}" type="datetimeFigureOut">
              <a:rPr lang="en-IE" smtClean="0"/>
              <a:t>08/02/2016</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96DC9-0BC0-4843-B9C4-B5A42BC58472}" type="slidenum">
              <a:rPr lang="en-IE" smtClean="0"/>
              <a:t>‹#›</a:t>
            </a:fld>
            <a:endParaRPr lang="en-IE"/>
          </a:p>
        </p:txBody>
      </p:sp>
    </p:spTree>
    <p:extLst>
      <p:ext uri="{BB962C8B-B14F-4D97-AF65-F5344CB8AC3E}">
        <p14:creationId xmlns:p14="http://schemas.microsoft.com/office/powerpoint/2010/main" val="243964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CD9A53B5-2107-4516-8F9A-E289EE8280A7}" type="slidenum">
              <a:rPr lang="en-IE" smtClean="0"/>
              <a:pPr>
                <a:defRPr/>
              </a:pPr>
              <a:t>2</a:t>
            </a:fld>
            <a:endParaRPr lang="en-IE"/>
          </a:p>
        </p:txBody>
      </p:sp>
    </p:spTree>
    <p:extLst>
      <p:ext uri="{BB962C8B-B14F-4D97-AF65-F5344CB8AC3E}">
        <p14:creationId xmlns:p14="http://schemas.microsoft.com/office/powerpoint/2010/main" val="232118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D57C4F-DBED-4EE2-9206-94A1F5747971}" type="slidenum">
              <a:rPr lang="en-US" smtClean="0"/>
              <a:pPr eaLnBrk="1" hangingPunct="1"/>
              <a:t>13</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2530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430ECA-5357-4FF0-BA7B-9D453163ECEC}" type="slidenum">
              <a:rPr lang="en-GB" altLang="en-US">
                <a:latin typeface="Calibri" pitchFamily="34" charset="0"/>
              </a:rPr>
              <a:pPr/>
              <a:t>15</a:t>
            </a:fld>
            <a:endParaRPr lang="en-GB" altLang="en-US">
              <a:latin typeface="Calibri"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001FFA-F4E3-4E78-92F8-853DD66927C6}" type="slidenum">
              <a:rPr lang="en-GB" altLang="en-US">
                <a:latin typeface="Calibri" pitchFamily="34" charset="0"/>
              </a:rPr>
              <a:pPr/>
              <a:t>16</a:t>
            </a:fld>
            <a:endParaRPr lang="en-GB" altLang="en-US">
              <a:latin typeface="Calibri"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441A02-7BD4-4BBD-BDF3-E065577AF8CF}" type="slidenum">
              <a:rPr lang="en-GB" altLang="en-US" sz="1200"/>
              <a:pPr/>
              <a:t>17</a:t>
            </a:fld>
            <a:endParaRPr lang="en-GB" altLang="en-US"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DC5A6C-908C-49C2-BBE0-9293F172006F}" type="slidenum">
              <a:rPr lang="en-GB" altLang="en-US" sz="1200"/>
              <a:pPr/>
              <a:t>18</a:t>
            </a:fld>
            <a:endParaRPr lang="en-GB" altLang="en-US"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3F562D-5E60-44D0-BF49-325839F49627}" type="slidenum">
              <a:rPr lang="en-GB" altLang="en-US" sz="1200"/>
              <a:pPr/>
              <a:t>19</a:t>
            </a:fld>
            <a:endParaRPr lang="en-GB" alt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9A5E95-A41B-4973-A9EB-3952ED7A691D}" type="slidenum">
              <a:rPr lang="en-GB" altLang="en-US" sz="1200"/>
              <a:pPr/>
              <a:t>20</a:t>
            </a:fld>
            <a:endParaRPr lang="en-GB" alt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9269CD-F915-47CE-A865-49F7137A3AD2}" type="slidenum">
              <a:rPr lang="en-GB" altLang="en-US" sz="1200"/>
              <a:pPr/>
              <a:t>21</a:t>
            </a:fld>
            <a:endParaRPr lang="en-GB" alt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961F2B-CA93-451C-83F4-85DD6B77593A}" type="slidenum">
              <a:rPr lang="en-GB" altLang="en-US" sz="1200"/>
              <a:pPr/>
              <a:t>22</a:t>
            </a:fld>
            <a:endParaRPr lang="en-GB" altLang="en-US"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1E0ACB-0C02-419A-8646-82E43A8612DE}" type="slidenum">
              <a:rPr lang="en-GB" altLang="en-US" sz="1200"/>
              <a:pPr/>
              <a:t>23</a:t>
            </a:fld>
            <a:endParaRPr lang="en-GB" altLang="en-US" sz="120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CD9A53B5-2107-4516-8F9A-E289EE8280A7}" type="slidenum">
              <a:rPr lang="en-IE" smtClean="0"/>
              <a:pPr>
                <a:defRPr/>
              </a:pPr>
              <a:t>3</a:t>
            </a:fld>
            <a:endParaRPr lang="en-IE"/>
          </a:p>
        </p:txBody>
      </p:sp>
    </p:spTree>
    <p:extLst>
      <p:ext uri="{BB962C8B-B14F-4D97-AF65-F5344CB8AC3E}">
        <p14:creationId xmlns:p14="http://schemas.microsoft.com/office/powerpoint/2010/main" val="408086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94BCA-33DE-40C4-82C1-7DB264E4DEC4}" type="slidenum">
              <a:rPr lang="en-US"/>
              <a:pPr/>
              <a:t>25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14401" y="4343402"/>
            <a:ext cx="5029200" cy="4114800"/>
          </a:xfrm>
        </p:spPr>
        <p:txBody>
          <a:bodyPr/>
          <a:lstStyle/>
          <a:p>
            <a:endParaRPr lang="en-US"/>
          </a:p>
        </p:txBody>
      </p:sp>
    </p:spTree>
    <p:extLst>
      <p:ext uri="{BB962C8B-B14F-4D97-AF65-F5344CB8AC3E}">
        <p14:creationId xmlns:p14="http://schemas.microsoft.com/office/powerpoint/2010/main" val="2773334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548D61-43EA-4D99-9455-223C3BC6BC9D}" type="slidenum">
              <a:rPr lang="en-US" altLang="en-US">
                <a:latin typeface="Times New Roman" charset="0"/>
              </a:rPr>
              <a:pPr/>
              <a:t>26</a:t>
            </a:fld>
            <a:endParaRPr lang="en-US" altLang="en-US">
              <a:latin typeface="Times New Roman" charset="0"/>
            </a:endParaRPr>
          </a:p>
        </p:txBody>
      </p:sp>
      <p:sp>
        <p:nvSpPr>
          <p:cNvPr id="39939" name="Rectangle 7"/>
          <p:cNvSpPr txBox="1">
            <a:spLocks noGrp="1" noChangeArrowheads="1"/>
          </p:cNvSpPr>
          <p:nvPr/>
        </p:nvSpPr>
        <p:spPr bwMode="auto">
          <a:xfrm>
            <a:off x="3884615" y="868521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EEEBE6B-6FCB-40CB-970A-92DDDCC8953D}" type="slidenum">
              <a:rPr lang="en-US" altLang="en-US" sz="1200">
                <a:latin typeface="Calibri" pitchFamily="34" charset="0"/>
              </a:rPr>
              <a:pPr algn="r" eaLnBrk="1" hangingPunct="1"/>
              <a:t>26</a:t>
            </a:fld>
            <a:endParaRPr lang="en-US" altLang="en-US" sz="1200">
              <a:latin typeface="Calibri" pitchFamily="34" charset="0"/>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xfrm>
            <a:off x="685801" y="4343402"/>
            <a:ext cx="5486400" cy="4114800"/>
          </a:xfrm>
          <a:noFill/>
        </p:spPr>
        <p:txBody>
          <a:bodyPr/>
          <a:lstStyle/>
          <a:p>
            <a:pPr eaLnBrk="1" hangingPunct="1">
              <a:spcBef>
                <a:spcPct val="0"/>
              </a:spcBef>
            </a:pPr>
            <a:endParaRPr lang="en-GB" altLang="en-US" smtClean="0"/>
          </a:p>
        </p:txBody>
      </p:sp>
    </p:spTree>
    <p:extLst>
      <p:ext uri="{BB962C8B-B14F-4D97-AF65-F5344CB8AC3E}">
        <p14:creationId xmlns:p14="http://schemas.microsoft.com/office/powerpoint/2010/main" val="3117783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08C4D7-6290-4A6C-958D-9A859529E9A8}" type="slidenum">
              <a:rPr lang="en-US" smtClean="0"/>
              <a:pPr eaLnBrk="1" hangingPunct="1"/>
              <a:t>28</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8750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D0535E-41A2-4B37-8B92-7D1E7D066EEE}" type="slidenum">
              <a:rPr lang="en-US" altLang="en-US">
                <a:latin typeface="Calibri" pitchFamily="34" charset="0"/>
              </a:rPr>
              <a:pPr/>
              <a:t>4</a:t>
            </a:fld>
            <a:endParaRPr lang="en-US" altLang="en-US">
              <a:latin typeface="Calibri"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A1B76D-4CE3-4D04-A8E8-71BC5BECDB29}" type="slidenum">
              <a:rPr lang="en-US" altLang="en-US">
                <a:latin typeface="Calibri" pitchFamily="34" charset="0"/>
              </a:rPr>
              <a:pPr/>
              <a:t>5</a:t>
            </a:fld>
            <a:endParaRPr lang="en-US" altLang="en-US">
              <a:latin typeface="Calibri"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868023-DE86-480A-98D1-DA1838CBC234}" type="slidenum">
              <a:rPr lang="en-US" smtClean="0"/>
              <a:pPr eaLnBrk="1" hangingPunct="1"/>
              <a:t>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9270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78BF4F53-27C9-4F68-A0A5-61289B0C34C2}" type="slidenum">
              <a:rPr lang="en-IE" smtClean="0"/>
              <a:pPr>
                <a:defRPr/>
              </a:pPr>
              <a:t>7</a:t>
            </a:fld>
            <a:endParaRPr lang="en-IE"/>
          </a:p>
        </p:txBody>
      </p:sp>
    </p:spTree>
    <p:extLst>
      <p:ext uri="{BB962C8B-B14F-4D97-AF65-F5344CB8AC3E}">
        <p14:creationId xmlns:p14="http://schemas.microsoft.com/office/powerpoint/2010/main" val="13891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32AA35-2110-4C56-A520-A4237610FB03}" type="slidenum">
              <a:rPr lang="en-US" smtClean="0"/>
              <a:pPr eaLnBrk="1" hangingPunct="1"/>
              <a:t>8</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0923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78BF4F53-27C9-4F68-A0A5-61289B0C34C2}" type="slidenum">
              <a:rPr lang="en-IE" smtClean="0"/>
              <a:pPr>
                <a:defRPr/>
              </a:pPr>
              <a:t>9</a:t>
            </a:fld>
            <a:endParaRPr lang="en-IE"/>
          </a:p>
        </p:txBody>
      </p:sp>
    </p:spTree>
    <p:extLst>
      <p:ext uri="{BB962C8B-B14F-4D97-AF65-F5344CB8AC3E}">
        <p14:creationId xmlns:p14="http://schemas.microsoft.com/office/powerpoint/2010/main" val="330133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42A397-C213-4D46-AA5C-D81D200D9B31}"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7729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smtClean="0"/>
              <a:t>mmccarthy@ucc.ie</a:t>
            </a:r>
            <a:endParaRPr lang="en-IE"/>
          </a:p>
        </p:txBody>
      </p:sp>
      <p:sp>
        <p:nvSpPr>
          <p:cNvPr id="6" name="Slide Number Placeholder 5"/>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337008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smtClean="0"/>
              <a:t>mmccarthy@ucc.ie</a:t>
            </a:r>
            <a:endParaRPr lang="en-IE"/>
          </a:p>
        </p:txBody>
      </p:sp>
      <p:sp>
        <p:nvSpPr>
          <p:cNvPr id="6" name="Slide Number Placeholder 5"/>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126342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smtClean="0"/>
              <a:t>mmccarthy@ucc.ie</a:t>
            </a:r>
            <a:endParaRPr lang="en-IE"/>
          </a:p>
        </p:txBody>
      </p:sp>
      <p:sp>
        <p:nvSpPr>
          <p:cNvPr id="6" name="Slide Number Placeholder 5"/>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3050999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lipArt Placeholder 3"/>
          <p:cNvSpPr>
            <a:spLocks noGrp="1"/>
          </p:cNvSpPr>
          <p:nvPr>
            <p:ph type="clipArt" sz="half" idx="2"/>
          </p:nvPr>
        </p:nvSpPr>
        <p:spPr>
          <a:xfrm>
            <a:off x="4648200" y="1600200"/>
            <a:ext cx="4038600" cy="4525963"/>
          </a:xfrm>
        </p:spPr>
        <p:txBody>
          <a:bodyPr/>
          <a:lstStyle/>
          <a:p>
            <a:pPr lvl="0"/>
            <a:endParaRPr lang="en-IE"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mmccarthy@ucc.ie</a:t>
            </a:r>
            <a:endParaRPr lang="en-US"/>
          </a:p>
        </p:txBody>
      </p:sp>
      <p:sp>
        <p:nvSpPr>
          <p:cNvPr id="7" name="Slide Number Placeholder 6"/>
          <p:cNvSpPr>
            <a:spLocks noGrp="1"/>
          </p:cNvSpPr>
          <p:nvPr>
            <p:ph type="sldNum" sz="quarter" idx="12"/>
          </p:nvPr>
        </p:nvSpPr>
        <p:spPr/>
        <p:txBody>
          <a:bodyPr/>
          <a:lstStyle>
            <a:lvl1pPr>
              <a:defRPr/>
            </a:lvl1pPr>
          </a:lstStyle>
          <a:p>
            <a:pPr>
              <a:defRPr/>
            </a:pPr>
            <a:fld id="{B0A0F641-1B40-4994-B9FD-0320E5852AD8}" type="slidenum">
              <a:rPr lang="en-US"/>
              <a:pPr>
                <a:defRPr/>
              </a:pPr>
              <a:t>‹#›</a:t>
            </a:fld>
            <a:endParaRPr lang="en-US"/>
          </a:p>
        </p:txBody>
      </p:sp>
    </p:spTree>
    <p:extLst>
      <p:ext uri="{BB962C8B-B14F-4D97-AF65-F5344CB8AC3E}">
        <p14:creationId xmlns:p14="http://schemas.microsoft.com/office/powerpoint/2010/main" val="330848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mmccarthy@ucc.ie</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022F502-E8DD-4851-9F1C-FD0FAAEEFC96}" type="slidenum">
              <a:rPr lang="en-GB"/>
              <a:pPr>
                <a:defRPr/>
              </a:pPr>
              <a:t>‹#›</a:t>
            </a:fld>
            <a:endParaRPr lang="en-GB"/>
          </a:p>
        </p:txBody>
      </p:sp>
    </p:spTree>
    <p:extLst>
      <p:ext uri="{BB962C8B-B14F-4D97-AF65-F5344CB8AC3E}">
        <p14:creationId xmlns:p14="http://schemas.microsoft.com/office/powerpoint/2010/main" val="403935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ClipArt Placeholder 2"/>
          <p:cNvSpPr>
            <a:spLocks noGrp="1"/>
          </p:cNvSpPr>
          <p:nvPr>
            <p:ph type="clipArt" sz="half" idx="1"/>
          </p:nvPr>
        </p:nvSpPr>
        <p:spPr>
          <a:xfrm>
            <a:off x="457200" y="1600200"/>
            <a:ext cx="4038600" cy="4525963"/>
          </a:xfrm>
        </p:spPr>
        <p:txBody>
          <a:bodyPr/>
          <a:lstStyle/>
          <a:p>
            <a:pPr lvl="0"/>
            <a:endParaRPr lang="en-IE"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mmccarthy@ucc.ie</a:t>
            </a:r>
            <a:endParaRPr lang="en-US"/>
          </a:p>
        </p:txBody>
      </p:sp>
      <p:sp>
        <p:nvSpPr>
          <p:cNvPr id="7" name="Slide Number Placeholder 6"/>
          <p:cNvSpPr>
            <a:spLocks noGrp="1"/>
          </p:cNvSpPr>
          <p:nvPr>
            <p:ph type="sldNum" sz="quarter" idx="12"/>
          </p:nvPr>
        </p:nvSpPr>
        <p:spPr/>
        <p:txBody>
          <a:bodyPr/>
          <a:lstStyle>
            <a:lvl1pPr>
              <a:defRPr/>
            </a:lvl1pPr>
          </a:lstStyle>
          <a:p>
            <a:pPr>
              <a:defRPr/>
            </a:pPr>
            <a:fld id="{133760C8-D484-4E21-97D5-5EC7495E089C}" type="slidenum">
              <a:rPr lang="en-US"/>
              <a:pPr>
                <a:defRPr/>
              </a:pPr>
              <a:t>‹#›</a:t>
            </a:fld>
            <a:endParaRPr lang="en-US"/>
          </a:p>
        </p:txBody>
      </p:sp>
    </p:spTree>
    <p:extLst>
      <p:ext uri="{BB962C8B-B14F-4D97-AF65-F5344CB8AC3E}">
        <p14:creationId xmlns:p14="http://schemas.microsoft.com/office/powerpoint/2010/main" val="49552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smtClean="0"/>
              <a:t>mmccarthy@ucc.ie</a:t>
            </a:r>
            <a:endParaRPr lang="en-IE"/>
          </a:p>
        </p:txBody>
      </p:sp>
      <p:sp>
        <p:nvSpPr>
          <p:cNvPr id="6" name="Slide Number Placeholder 5"/>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140825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smtClean="0"/>
              <a:t>mmccarthy@ucc.ie</a:t>
            </a:r>
            <a:endParaRPr lang="en-IE"/>
          </a:p>
        </p:txBody>
      </p:sp>
      <p:sp>
        <p:nvSpPr>
          <p:cNvPr id="6" name="Slide Number Placeholder 5"/>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411845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r>
              <a:rPr lang="en-IE" smtClean="0"/>
              <a:t>mmccarthy@ucc.ie</a:t>
            </a:r>
            <a:endParaRPr lang="en-IE"/>
          </a:p>
        </p:txBody>
      </p:sp>
      <p:sp>
        <p:nvSpPr>
          <p:cNvPr id="7" name="Slide Number Placeholder 6"/>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219771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r>
              <a:rPr lang="en-IE" smtClean="0"/>
              <a:t>mmccarthy@ucc.ie</a:t>
            </a:r>
            <a:endParaRPr lang="en-IE"/>
          </a:p>
        </p:txBody>
      </p:sp>
      <p:sp>
        <p:nvSpPr>
          <p:cNvPr id="9" name="Slide Number Placeholder 8"/>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213548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r>
              <a:rPr lang="en-IE" smtClean="0"/>
              <a:t>mmccarthy@ucc.ie</a:t>
            </a:r>
            <a:endParaRPr lang="en-IE"/>
          </a:p>
        </p:txBody>
      </p:sp>
      <p:sp>
        <p:nvSpPr>
          <p:cNvPr id="5" name="Slide Number Placeholder 4"/>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419916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r>
              <a:rPr lang="en-IE" smtClean="0"/>
              <a:t>mmccarthy@ucc.ie</a:t>
            </a:r>
            <a:endParaRPr lang="en-IE"/>
          </a:p>
        </p:txBody>
      </p:sp>
      <p:sp>
        <p:nvSpPr>
          <p:cNvPr id="4" name="Slide Number Placeholder 3"/>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414858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r>
              <a:rPr lang="en-IE" smtClean="0"/>
              <a:t>mmccarthy@ucc.ie</a:t>
            </a:r>
            <a:endParaRPr lang="en-IE"/>
          </a:p>
        </p:txBody>
      </p:sp>
      <p:sp>
        <p:nvSpPr>
          <p:cNvPr id="7" name="Slide Number Placeholder 6"/>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274720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r>
              <a:rPr lang="en-IE" smtClean="0"/>
              <a:t>mmccarthy@ucc.ie</a:t>
            </a:r>
            <a:endParaRPr lang="en-IE"/>
          </a:p>
        </p:txBody>
      </p:sp>
      <p:sp>
        <p:nvSpPr>
          <p:cNvPr id="7" name="Slide Number Placeholder 6"/>
          <p:cNvSpPr>
            <a:spLocks noGrp="1"/>
          </p:cNvSpPr>
          <p:nvPr>
            <p:ph type="sldNum" sz="quarter" idx="12"/>
          </p:nvPr>
        </p:nvSpPr>
        <p:spPr/>
        <p:txBody>
          <a:bodyPr/>
          <a:lstStyle/>
          <a:p>
            <a:fld id="{FBC07FC4-95B0-4007-A46A-0F70DDA50819}" type="slidenum">
              <a:rPr lang="en-IE" smtClean="0"/>
              <a:t>‹#›</a:t>
            </a:fld>
            <a:endParaRPr lang="en-IE"/>
          </a:p>
        </p:txBody>
      </p:sp>
    </p:spTree>
    <p:extLst>
      <p:ext uri="{BB962C8B-B14F-4D97-AF65-F5344CB8AC3E}">
        <p14:creationId xmlns:p14="http://schemas.microsoft.com/office/powerpoint/2010/main" val="60009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smtClean="0"/>
              <a:t>mmccarthy@ucc.ie</a:t>
            </a: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07FC4-95B0-4007-A46A-0F70DDA50819}" type="slidenum">
              <a:rPr lang="en-IE" smtClean="0"/>
              <a:t>‹#›</a:t>
            </a:fld>
            <a:endParaRPr lang="en-IE"/>
          </a:p>
        </p:txBody>
      </p:sp>
    </p:spTree>
    <p:extLst>
      <p:ext uri="{BB962C8B-B14F-4D97-AF65-F5344CB8AC3E}">
        <p14:creationId xmlns:p14="http://schemas.microsoft.com/office/powerpoint/2010/main" val="1183386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mailto:mmccarthy@ucc.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oiit.gmu.edu/inventio/randybass.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 Ex Erasmus +</a:t>
            </a:r>
            <a:endParaRPr lang="en-IE" dirty="0"/>
          </a:p>
        </p:txBody>
      </p:sp>
      <p:sp>
        <p:nvSpPr>
          <p:cNvPr id="3" name="Subtitle 2"/>
          <p:cNvSpPr>
            <a:spLocks noGrp="1"/>
          </p:cNvSpPr>
          <p:nvPr>
            <p:ph type="subTitle" idx="1"/>
          </p:nvPr>
        </p:nvSpPr>
        <p:spPr/>
        <p:txBody>
          <a:bodyPr>
            <a:normAutofit fontScale="92500" lnSpcReduction="20000"/>
          </a:bodyPr>
          <a:lstStyle/>
          <a:p>
            <a:r>
              <a:rPr lang="en-US" dirty="0" smtClean="0"/>
              <a:t>Eureka Centre, CIRTL,  UCC </a:t>
            </a:r>
          </a:p>
          <a:p>
            <a:r>
              <a:rPr lang="en-US" dirty="0" smtClean="0"/>
              <a:t>Feb 8 -10, 2016</a:t>
            </a:r>
          </a:p>
          <a:p>
            <a:r>
              <a:rPr lang="en-US" dirty="0" smtClean="0"/>
              <a:t>Active Learning: Theoretical Perspectives </a:t>
            </a:r>
          </a:p>
          <a:p>
            <a:endParaRPr lang="en-IE" dirty="0"/>
          </a:p>
        </p:txBody>
      </p:sp>
      <p:sp>
        <p:nvSpPr>
          <p:cNvPr id="4" name="Footer Placeholder 3"/>
          <p:cNvSpPr>
            <a:spLocks noGrp="1"/>
          </p:cNvSpPr>
          <p:nvPr>
            <p:ph type="ftr" sz="quarter" idx="11"/>
          </p:nvPr>
        </p:nvSpPr>
        <p:spPr/>
        <p:txBody>
          <a:bodyPr/>
          <a:lstStyle/>
          <a:p>
            <a:r>
              <a:rPr lang="en-IE" smtClean="0"/>
              <a:t>mmccarthy@ucc.ie</a:t>
            </a:r>
            <a:endParaRPr lang="en-IE"/>
          </a:p>
        </p:txBody>
      </p:sp>
    </p:spTree>
    <p:extLst>
      <p:ext uri="{BB962C8B-B14F-4D97-AF65-F5344CB8AC3E}">
        <p14:creationId xmlns:p14="http://schemas.microsoft.com/office/powerpoint/2010/main" val="4214425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sz="quarter"/>
          </p:nvPr>
        </p:nvSpPr>
        <p:spPr/>
        <p:txBody>
          <a:bodyPr/>
          <a:lstStyle/>
          <a:p>
            <a:pPr eaLnBrk="1" hangingPunct="1"/>
            <a:r>
              <a:rPr lang="en-IE" altLang="en-US" smtClean="0"/>
              <a:t>The Boole </a:t>
            </a:r>
            <a:endParaRPr lang="en-GB" altLang="en-US" smtClean="0"/>
          </a:p>
        </p:txBody>
      </p:sp>
      <p:pic>
        <p:nvPicPr>
          <p:cNvPr id="8195" name="Picture 9" descr="DSC0231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42963" y="1600200"/>
            <a:ext cx="3265487" cy="2185988"/>
          </a:xfrm>
          <a:noFill/>
        </p:spPr>
      </p:pic>
      <p:pic>
        <p:nvPicPr>
          <p:cNvPr id="8196" name="Picture 12" descr="DSC0231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33963" y="1600200"/>
            <a:ext cx="3265487" cy="2185988"/>
          </a:xfrm>
          <a:noFill/>
        </p:spPr>
      </p:pic>
      <p:pic>
        <p:nvPicPr>
          <p:cNvPr id="8197" name="Picture 13" descr="DSC02320"/>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42963" y="3938588"/>
            <a:ext cx="3267075" cy="2187575"/>
          </a:xfrm>
          <a:noFill/>
        </p:spPr>
      </p:pic>
      <p:pic>
        <p:nvPicPr>
          <p:cNvPr id="8198" name="Picture 14" descr="DSC02362"/>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033963" y="3938588"/>
            <a:ext cx="3267075" cy="2187575"/>
          </a:xfrm>
          <a:noFill/>
        </p:spPr>
      </p:pic>
      <p:sp>
        <p:nvSpPr>
          <p:cNvPr id="2" name="Footer Placeholder 1"/>
          <p:cNvSpPr>
            <a:spLocks noGrp="1"/>
          </p:cNvSpPr>
          <p:nvPr>
            <p:ph type="ftr" sz="quarter" idx="11"/>
          </p:nvPr>
        </p:nvSpPr>
        <p:spPr/>
        <p:txBody>
          <a:bodyPr/>
          <a:lstStyle/>
          <a:p>
            <a:pPr>
              <a:defRPr/>
            </a:pPr>
            <a:r>
              <a:rPr lang="en-GB" smtClean="0"/>
              <a:t>mmccarthy@ucc.ie</a:t>
            </a:r>
            <a:endParaRPr lang="en-GB"/>
          </a:p>
        </p:txBody>
      </p:sp>
    </p:spTree>
    <p:extLst>
      <p:ext uri="{BB962C8B-B14F-4D97-AF65-F5344CB8AC3E}">
        <p14:creationId xmlns:p14="http://schemas.microsoft.com/office/powerpoint/2010/main" val="34236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sz="quarter"/>
          </p:nvPr>
        </p:nvSpPr>
        <p:spPr/>
        <p:txBody>
          <a:bodyPr/>
          <a:lstStyle/>
          <a:p>
            <a:pPr eaLnBrk="1" hangingPunct="1"/>
            <a:r>
              <a:rPr lang="en-IE" altLang="en-US" smtClean="0"/>
              <a:t>The West Wing</a:t>
            </a:r>
            <a:endParaRPr lang="en-GB" altLang="en-US" smtClean="0"/>
          </a:p>
        </p:txBody>
      </p:sp>
      <p:pic>
        <p:nvPicPr>
          <p:cNvPr id="9219" name="Picture 9" descr="DSC02300"/>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42963" y="1600200"/>
            <a:ext cx="3265487" cy="2185988"/>
          </a:xfrm>
          <a:noFill/>
        </p:spPr>
      </p:pic>
      <p:pic>
        <p:nvPicPr>
          <p:cNvPr id="9220" name="Picture 10" descr="DSC02305"/>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33963" y="1600200"/>
            <a:ext cx="3265487" cy="2185988"/>
          </a:xfrm>
          <a:noFill/>
        </p:spPr>
      </p:pic>
      <p:pic>
        <p:nvPicPr>
          <p:cNvPr id="9221" name="Picture 11" descr="DSC02307"/>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42963" y="3938588"/>
            <a:ext cx="3267075" cy="2187575"/>
          </a:xfrm>
          <a:noFill/>
        </p:spPr>
      </p:pic>
      <p:pic>
        <p:nvPicPr>
          <p:cNvPr id="9222" name="Picture 12" descr="DSC02313"/>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033963" y="3938588"/>
            <a:ext cx="3267075" cy="2187575"/>
          </a:xfrm>
          <a:noFill/>
        </p:spPr>
      </p:pic>
      <p:sp>
        <p:nvSpPr>
          <p:cNvPr id="2" name="Footer Placeholder 1"/>
          <p:cNvSpPr>
            <a:spLocks noGrp="1"/>
          </p:cNvSpPr>
          <p:nvPr>
            <p:ph type="ftr" sz="quarter" idx="11"/>
          </p:nvPr>
        </p:nvSpPr>
        <p:spPr/>
        <p:txBody>
          <a:bodyPr/>
          <a:lstStyle/>
          <a:p>
            <a:pPr>
              <a:defRPr/>
            </a:pPr>
            <a:r>
              <a:rPr lang="en-GB" smtClean="0"/>
              <a:t>mmccarthy@ucc.ie</a:t>
            </a:r>
            <a:endParaRPr lang="en-GB"/>
          </a:p>
        </p:txBody>
      </p:sp>
    </p:spTree>
    <p:extLst>
      <p:ext uri="{BB962C8B-B14F-4D97-AF65-F5344CB8AC3E}">
        <p14:creationId xmlns:p14="http://schemas.microsoft.com/office/powerpoint/2010/main" val="413744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2514600"/>
            <a:ext cx="29718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IE" sz="1600" b="1">
                <a:cs typeface="Arial" charset="0"/>
              </a:rPr>
              <a:t>Socrates (Greek philosopher) depicted as a teacher from a medieval manuscript </a:t>
            </a:r>
            <a:endParaRPr lang="en-GB" sz="1600" b="1">
              <a:cs typeface="Arial" charset="0"/>
            </a:endParaRPr>
          </a:p>
          <a:p>
            <a:pPr eaLnBrk="1" hangingPunct="1">
              <a:spcBef>
                <a:spcPct val="50000"/>
              </a:spcBef>
            </a:pPr>
            <a:endParaRPr lang="en-GB" sz="1600" b="1"/>
          </a:p>
        </p:txBody>
      </p:sp>
      <p:pic>
        <p:nvPicPr>
          <p:cNvPr id="15363" name="Picture 3" descr="sophoclesTur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28600"/>
            <a:ext cx="582930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mmccarthy@ucc.ie</a:t>
            </a:r>
            <a:endParaRPr lang="en-GB"/>
          </a:p>
        </p:txBody>
      </p:sp>
    </p:spTree>
    <p:extLst>
      <p:ext uri="{BB962C8B-B14F-4D97-AF65-F5344CB8AC3E}">
        <p14:creationId xmlns:p14="http://schemas.microsoft.com/office/powerpoint/2010/main" val="4242426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52600" y="5867400"/>
            <a:ext cx="5715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a:t>Relief with a scene from a Roman School </a:t>
            </a:r>
          </a:p>
          <a:p>
            <a:pPr eaLnBrk="1" hangingPunct="1">
              <a:spcBef>
                <a:spcPct val="50000"/>
              </a:spcBef>
            </a:pPr>
            <a:endParaRPr lang="en-GB" sz="2000"/>
          </a:p>
        </p:txBody>
      </p:sp>
      <p:pic>
        <p:nvPicPr>
          <p:cNvPr id="16387" name="Picture 3" descr="RomanScho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863600"/>
            <a:ext cx="792480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mmccarthy@ucc.ie</a:t>
            </a:r>
            <a:endParaRPr lang="en-GB"/>
          </a:p>
        </p:txBody>
      </p:sp>
    </p:spTree>
    <p:extLst>
      <p:ext uri="{BB962C8B-B14F-4D97-AF65-F5344CB8AC3E}">
        <p14:creationId xmlns:p14="http://schemas.microsoft.com/office/powerpoint/2010/main" val="1020664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Teaching and Learning in China </a:t>
            </a: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15433"/>
            <a:ext cx="4038600" cy="3295497"/>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15679"/>
            <a:ext cx="4038600" cy="3895005"/>
          </a:xfrm>
        </p:spPr>
      </p:pic>
      <p:sp>
        <p:nvSpPr>
          <p:cNvPr id="2" name="Footer Placeholder 1"/>
          <p:cNvSpPr>
            <a:spLocks noGrp="1"/>
          </p:cNvSpPr>
          <p:nvPr>
            <p:ph type="ftr" sz="quarter" idx="11"/>
          </p:nvPr>
        </p:nvSpPr>
        <p:spPr/>
        <p:txBody>
          <a:bodyPr/>
          <a:lstStyle/>
          <a:p>
            <a:pPr>
              <a:defRPr/>
            </a:pPr>
            <a:r>
              <a:rPr lang="en-GB" smtClean="0"/>
              <a:t>mmccarthy@ucc.ie</a:t>
            </a:r>
            <a:endParaRPr lang="en-GB"/>
          </a:p>
        </p:txBody>
      </p:sp>
    </p:spTree>
    <p:extLst>
      <p:ext uri="{BB962C8B-B14F-4D97-AF65-F5344CB8AC3E}">
        <p14:creationId xmlns:p14="http://schemas.microsoft.com/office/powerpoint/2010/main" val="1132813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eaLnBrk="1" fontAlgn="auto" hangingPunct="1">
              <a:spcAft>
                <a:spcPts val="0"/>
              </a:spcAft>
              <a:defRPr/>
            </a:pPr>
            <a:r>
              <a:rPr lang="en-GB" sz="3600" dirty="0" err="1" smtClean="0"/>
              <a:t>Kornhaber</a:t>
            </a:r>
            <a:r>
              <a:rPr lang="en-GB" sz="3600" dirty="0" smtClean="0"/>
              <a:t>, 1997, </a:t>
            </a:r>
            <a:r>
              <a:rPr lang="en-GB" sz="3600" i="1" dirty="0" smtClean="0"/>
              <a:t>Intelligence: Multiple Perspectives</a:t>
            </a:r>
          </a:p>
        </p:txBody>
      </p:sp>
      <p:sp>
        <p:nvSpPr>
          <p:cNvPr id="2662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mtClean="0">
                <a:solidFill>
                  <a:schemeClr val="tx2"/>
                </a:solidFill>
                <a:latin typeface="Perpetua" pitchFamily="18" charset="0"/>
              </a:rPr>
              <a:t>mmccarthy@ucc.ie</a:t>
            </a:r>
            <a:endParaRPr lang="en-US" altLang="en-US" smtClean="0">
              <a:solidFill>
                <a:schemeClr val="tx2"/>
              </a:solidFill>
              <a:latin typeface="Perpetua" pitchFamily="18" charset="0"/>
            </a:endParaRPr>
          </a:p>
        </p:txBody>
      </p:sp>
      <p:sp>
        <p:nvSpPr>
          <p:cNvPr id="26628" name="Rectangle 3"/>
          <p:cNvSpPr>
            <a:spLocks noGrp="1" noChangeArrowheads="1"/>
          </p:cNvSpPr>
          <p:nvPr>
            <p:ph sz="quarter" idx="1"/>
          </p:nvPr>
        </p:nvSpPr>
        <p:spPr/>
        <p:txBody>
          <a:bodyPr>
            <a:normAutofit lnSpcReduction="10000"/>
          </a:bodyPr>
          <a:lstStyle/>
          <a:p>
            <a:pPr eaLnBrk="1" hangingPunct="1">
              <a:lnSpc>
                <a:spcPct val="90000"/>
              </a:lnSpc>
            </a:pPr>
            <a:r>
              <a:rPr lang="en-GB" altLang="en-US" sz="3200" smtClean="0"/>
              <a:t>“Notions about intelligence vary over time, across cultures and even within cultures.  Definitions of intelligence depend on whom you ask, their methods and levels of study, and their values and beliefs. Definitions are associated with the needs and purposes of different cultures”. </a:t>
            </a:r>
          </a:p>
          <a:p>
            <a:pPr eaLnBrk="1" hangingPunct="1">
              <a:lnSpc>
                <a:spcPct val="90000"/>
              </a:lnSpc>
            </a:pPr>
            <a:r>
              <a:rPr lang="en-GB" altLang="en-US" sz="3200" smtClean="0"/>
              <a:t> Note, for example, the different words in the Irish language for intelligence (éirimiúil; cliste; glic; críonna; stuama; tuisceanach; intleachtúil). </a:t>
            </a:r>
          </a:p>
        </p:txBody>
      </p:sp>
    </p:spTree>
    <p:extLst>
      <p:ext uri="{BB962C8B-B14F-4D97-AF65-F5344CB8AC3E}">
        <p14:creationId xmlns:p14="http://schemas.microsoft.com/office/powerpoint/2010/main" val="2199000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Intelligence in different cultures (from </a:t>
            </a:r>
            <a:r>
              <a:rPr lang="en-US" dirty="0" err="1" smtClean="0"/>
              <a:t>Kornhaber</a:t>
            </a:r>
            <a:r>
              <a:rPr lang="en-US" dirty="0" smtClean="0"/>
              <a:t>, 1997)</a:t>
            </a:r>
          </a:p>
        </p:txBody>
      </p:sp>
      <p:sp>
        <p:nvSpPr>
          <p:cNvPr id="2867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mtClean="0">
                <a:solidFill>
                  <a:schemeClr val="tx2"/>
                </a:solidFill>
                <a:latin typeface="Perpetua" pitchFamily="18" charset="0"/>
              </a:rPr>
              <a:t>mmccarthy@ucc.ie</a:t>
            </a:r>
            <a:endParaRPr lang="en-US" altLang="en-US" smtClean="0">
              <a:solidFill>
                <a:schemeClr val="tx2"/>
              </a:solidFill>
              <a:latin typeface="Perpetua" pitchFamily="18" charset="0"/>
            </a:endParaRPr>
          </a:p>
        </p:txBody>
      </p:sp>
      <p:sp>
        <p:nvSpPr>
          <p:cNvPr id="28676" name="Rectangle 3"/>
          <p:cNvSpPr>
            <a:spLocks noGrp="1" noChangeArrowheads="1"/>
          </p:cNvSpPr>
          <p:nvPr>
            <p:ph sz="quarter" idx="1"/>
          </p:nvPr>
        </p:nvSpPr>
        <p:spPr>
          <a:xfrm>
            <a:off x="914400" y="1447800"/>
            <a:ext cx="3749675" cy="4572000"/>
          </a:xfrm>
        </p:spPr>
        <p:txBody>
          <a:bodyPr/>
          <a:lstStyle/>
          <a:p>
            <a:pPr eaLnBrk="1" hangingPunct="1"/>
            <a:r>
              <a:rPr lang="en-US" altLang="en-US" smtClean="0"/>
              <a:t>Industrialised </a:t>
            </a:r>
            <a:r>
              <a:rPr lang="en-US" altLang="en-US" b="1" smtClean="0"/>
              <a:t>North Americans</a:t>
            </a:r>
            <a:r>
              <a:rPr lang="en-US" altLang="en-US" smtClean="0"/>
              <a:t> tend to associate intelligence with speedy answers</a:t>
            </a:r>
          </a:p>
          <a:p>
            <a:pPr eaLnBrk="1" hangingPunct="1"/>
            <a:r>
              <a:rPr lang="en-US" altLang="en-US" smtClean="0"/>
              <a:t>Rural members of the </a:t>
            </a:r>
            <a:r>
              <a:rPr lang="en-US" altLang="en-US" b="1" smtClean="0"/>
              <a:t>Baganda tribe</a:t>
            </a:r>
            <a:r>
              <a:rPr lang="en-US" altLang="en-US" smtClean="0"/>
              <a:t> in Uganda think of intelligence as slow,  careful, active, straight forward, sane </a:t>
            </a:r>
          </a:p>
        </p:txBody>
      </p:sp>
      <p:sp>
        <p:nvSpPr>
          <p:cNvPr id="28677" name="Rectangle 4"/>
          <p:cNvSpPr>
            <a:spLocks noGrp="1" noChangeArrowheads="1"/>
          </p:cNvSpPr>
          <p:nvPr>
            <p:ph sz="quarter" idx="2"/>
          </p:nvPr>
        </p:nvSpPr>
        <p:spPr>
          <a:xfrm>
            <a:off x="4933950" y="1447800"/>
            <a:ext cx="3749675" cy="4572000"/>
          </a:xfrm>
        </p:spPr>
        <p:txBody>
          <a:bodyPr/>
          <a:lstStyle/>
          <a:p>
            <a:pPr eaLnBrk="1" hangingPunct="1"/>
            <a:r>
              <a:rPr lang="en-US" altLang="en-US" smtClean="0"/>
              <a:t>In the </a:t>
            </a:r>
            <a:r>
              <a:rPr lang="en-US" altLang="en-US" b="1" smtClean="0"/>
              <a:t>Mashona tribe</a:t>
            </a:r>
            <a:r>
              <a:rPr lang="en-US" altLang="en-US" smtClean="0"/>
              <a:t> in Zimbabwe, the intelligent person exercises prudence and caution especially in social interaction </a:t>
            </a:r>
          </a:p>
          <a:p>
            <a:pPr eaLnBrk="1" hangingPunct="1"/>
            <a:r>
              <a:rPr lang="en-US" altLang="en-US" smtClean="0"/>
              <a:t>For the </a:t>
            </a:r>
            <a:r>
              <a:rPr lang="en-US" altLang="en-US" b="1" smtClean="0"/>
              <a:t>Kipsigis</a:t>
            </a:r>
            <a:r>
              <a:rPr lang="en-US" altLang="en-US" smtClean="0"/>
              <a:t> of Kenya their word for intelligence includes social responsibility   </a:t>
            </a:r>
          </a:p>
        </p:txBody>
      </p:sp>
    </p:spTree>
    <p:extLst>
      <p:ext uri="{BB962C8B-B14F-4D97-AF65-F5344CB8AC3E}">
        <p14:creationId xmlns:p14="http://schemas.microsoft.com/office/powerpoint/2010/main" val="3578502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spcBef>
                <a:spcPct val="50000"/>
              </a:spcBef>
              <a:buClrTx/>
              <a:buFontTx/>
              <a:buNone/>
            </a:pPr>
            <a:r>
              <a:rPr kumimoji="0" lang="pt-BR" altLang="en-US" sz="1400" smtClean="0">
                <a:solidFill>
                  <a:schemeClr val="bg2"/>
                </a:solidFill>
                <a:latin typeface="Arial" charset="0"/>
              </a:rPr>
              <a:t>mmccarthy@ucc.ie</a:t>
            </a:r>
            <a:endParaRPr kumimoji="0" lang="en-US" altLang="en-US" sz="1400" smtClean="0">
              <a:solidFill>
                <a:schemeClr val="bg2"/>
              </a:solidFill>
              <a:latin typeface="Arial" charset="0"/>
            </a:endParaRPr>
          </a:p>
        </p:txBody>
      </p:sp>
      <p:sp>
        <p:nvSpPr>
          <p:cNvPr id="36867" name="Rectangle 2"/>
          <p:cNvSpPr>
            <a:spLocks noGrp="1" noChangeArrowheads="1"/>
          </p:cNvSpPr>
          <p:nvPr>
            <p:ph type="title"/>
          </p:nvPr>
        </p:nvSpPr>
        <p:spPr/>
        <p:txBody>
          <a:bodyPr/>
          <a:lstStyle/>
          <a:p>
            <a:r>
              <a:rPr lang="en-GB" altLang="en-US" smtClean="0"/>
              <a:t>Gardner: observation 1</a:t>
            </a:r>
          </a:p>
        </p:txBody>
      </p:sp>
      <p:sp>
        <p:nvSpPr>
          <p:cNvPr id="36868" name="Rectangle 3"/>
          <p:cNvSpPr>
            <a:spLocks noGrp="1" noChangeArrowheads="1"/>
          </p:cNvSpPr>
          <p:nvPr>
            <p:ph type="body" idx="1"/>
          </p:nvPr>
        </p:nvSpPr>
        <p:spPr/>
        <p:txBody>
          <a:bodyPr/>
          <a:lstStyle/>
          <a:p>
            <a:r>
              <a:rPr lang="en-GB" altLang="en-US" smtClean="0"/>
              <a:t>“The daily opportunity to work with children and with brain damaged adults impressed me with one brute fact of human nature:</a:t>
            </a:r>
          </a:p>
          <a:p>
            <a:r>
              <a:rPr lang="en-GB" altLang="en-US" smtClean="0"/>
              <a:t>People have a wide range of capacities. A person’s strength in one area of performance simply does not predict any comparable strengths in other areas” </a:t>
            </a:r>
            <a:r>
              <a:rPr lang="en-GB" altLang="en-US" sz="2400" smtClean="0"/>
              <a:t>(1999, 31).</a:t>
            </a:r>
          </a:p>
          <a:p>
            <a:endParaRPr lang="en-GB" altLang="en-US" smtClean="0"/>
          </a:p>
        </p:txBody>
      </p:sp>
    </p:spTree>
    <p:extLst>
      <p:ext uri="{BB962C8B-B14F-4D97-AF65-F5344CB8AC3E}">
        <p14:creationId xmlns:p14="http://schemas.microsoft.com/office/powerpoint/2010/main" val="305827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spcBef>
                <a:spcPct val="50000"/>
              </a:spcBef>
              <a:buClrTx/>
              <a:buFontTx/>
              <a:buNone/>
            </a:pPr>
            <a:r>
              <a:rPr kumimoji="0" lang="pt-BR" altLang="en-US" sz="1400" smtClean="0">
                <a:solidFill>
                  <a:schemeClr val="bg2"/>
                </a:solidFill>
                <a:latin typeface="Arial" charset="0"/>
              </a:rPr>
              <a:t>mmccarthy@ucc.ie</a:t>
            </a:r>
            <a:endParaRPr kumimoji="0" lang="en-US" altLang="en-US" sz="1400" smtClean="0">
              <a:solidFill>
                <a:schemeClr val="bg2"/>
              </a:solidFill>
              <a:latin typeface="Arial" charset="0"/>
            </a:endParaRPr>
          </a:p>
        </p:txBody>
      </p:sp>
      <p:sp>
        <p:nvSpPr>
          <p:cNvPr id="38915" name="Rectangle 2"/>
          <p:cNvSpPr>
            <a:spLocks noGrp="1" noChangeArrowheads="1"/>
          </p:cNvSpPr>
          <p:nvPr>
            <p:ph type="title"/>
          </p:nvPr>
        </p:nvSpPr>
        <p:spPr/>
        <p:txBody>
          <a:bodyPr/>
          <a:lstStyle/>
          <a:p>
            <a:r>
              <a:rPr lang="en-GB" altLang="en-US" smtClean="0"/>
              <a:t>Gardner: observation 2 </a:t>
            </a:r>
          </a:p>
        </p:txBody>
      </p:sp>
      <p:sp>
        <p:nvSpPr>
          <p:cNvPr id="38916" name="Rectangle 3"/>
          <p:cNvSpPr>
            <a:spLocks noGrp="1" noChangeArrowheads="1"/>
          </p:cNvSpPr>
          <p:nvPr>
            <p:ph type="body" idx="1"/>
          </p:nvPr>
        </p:nvSpPr>
        <p:spPr/>
        <p:txBody>
          <a:bodyPr>
            <a:normAutofit lnSpcReduction="10000"/>
          </a:bodyPr>
          <a:lstStyle/>
          <a:p>
            <a:r>
              <a:rPr lang="en-GB" altLang="en-US" smtClean="0"/>
              <a:t>“In most cases, strengths are distributed in a skewed fashion…a person may be skilled in foreign languages, yet be unable to find her way around an unfamiliar environment or to learn a new song</a:t>
            </a:r>
          </a:p>
          <a:p>
            <a:r>
              <a:rPr lang="en-GB" altLang="en-US" smtClean="0"/>
              <a:t>Likewise, weakness in learning foreign languages does not predict either success or failure with most other cognitive tasks” </a:t>
            </a:r>
            <a:r>
              <a:rPr lang="en-GB" altLang="en-US" sz="2400" smtClean="0"/>
              <a:t>( 1999, 31).</a:t>
            </a:r>
            <a:r>
              <a:rPr lang="en-GB" altLang="en-US" smtClean="0"/>
              <a:t> </a:t>
            </a:r>
          </a:p>
        </p:txBody>
      </p:sp>
    </p:spTree>
    <p:extLst>
      <p:ext uri="{BB962C8B-B14F-4D97-AF65-F5344CB8AC3E}">
        <p14:creationId xmlns:p14="http://schemas.microsoft.com/office/powerpoint/2010/main" val="763491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spcBef>
                <a:spcPct val="50000"/>
              </a:spcBef>
              <a:buClrTx/>
              <a:buFontTx/>
              <a:buNone/>
            </a:pPr>
            <a:r>
              <a:rPr kumimoji="0" lang="pt-BR" altLang="en-US" sz="1400" smtClean="0">
                <a:solidFill>
                  <a:schemeClr val="bg2"/>
                </a:solidFill>
                <a:latin typeface="Arial" charset="0"/>
              </a:rPr>
              <a:t>mmccarthy@ucc.ie</a:t>
            </a:r>
            <a:endParaRPr kumimoji="0" lang="en-US" altLang="en-US" sz="1400" smtClean="0">
              <a:solidFill>
                <a:schemeClr val="bg2"/>
              </a:solidFill>
              <a:latin typeface="Arial" charset="0"/>
            </a:endParaRPr>
          </a:p>
        </p:txBody>
      </p:sp>
      <p:sp>
        <p:nvSpPr>
          <p:cNvPr id="40963" name="Rectangle 2"/>
          <p:cNvSpPr>
            <a:spLocks noGrp="1" noChangeArrowheads="1"/>
          </p:cNvSpPr>
          <p:nvPr>
            <p:ph type="title"/>
          </p:nvPr>
        </p:nvSpPr>
        <p:spPr/>
        <p:txBody>
          <a:bodyPr/>
          <a:lstStyle/>
          <a:p>
            <a:r>
              <a:rPr lang="en-GB" altLang="en-US" smtClean="0"/>
              <a:t>Gardner’s conclusion:</a:t>
            </a:r>
          </a:p>
        </p:txBody>
      </p:sp>
      <p:sp>
        <p:nvSpPr>
          <p:cNvPr id="40964" name="Rectangle 3"/>
          <p:cNvSpPr>
            <a:spLocks noGrp="1" noChangeArrowheads="1"/>
          </p:cNvSpPr>
          <p:nvPr>
            <p:ph type="body" idx="1"/>
          </p:nvPr>
        </p:nvSpPr>
        <p:spPr/>
        <p:txBody>
          <a:bodyPr/>
          <a:lstStyle/>
          <a:p>
            <a:r>
              <a:rPr lang="en-GB" altLang="en-US" smtClean="0"/>
              <a:t>“The human mind is better thought of as a series of relatively separate faculties, with only loose and non-predictable relations with one another, than a single, all purpose machine that performs steadily at a certain horsepower, independent of content and context” (1999, 32).    </a:t>
            </a:r>
          </a:p>
        </p:txBody>
      </p:sp>
    </p:spTree>
    <p:extLst>
      <p:ext uri="{BB962C8B-B14F-4D97-AF65-F5344CB8AC3E}">
        <p14:creationId xmlns:p14="http://schemas.microsoft.com/office/powerpoint/2010/main" val="2742918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smtClean="0"/>
              <a:t>UCC Context   </a:t>
            </a:r>
            <a:endParaRPr lang="en-IE" dirty="0"/>
          </a:p>
        </p:txBody>
      </p:sp>
      <p:sp>
        <p:nvSpPr>
          <p:cNvPr id="3" name="Text Placeholder 2"/>
          <p:cNvSpPr>
            <a:spLocks noGrp="1"/>
          </p:cNvSpPr>
          <p:nvPr>
            <p:ph type="body" idx="1"/>
          </p:nvPr>
        </p:nvSpPr>
        <p:spPr>
          <a:xfrm>
            <a:off x="467544" y="4797151"/>
            <a:ext cx="4032448" cy="1008111"/>
          </a:xfrm>
        </p:spPr>
        <p:txBody>
          <a:bodyPr>
            <a:normAutofit fontScale="92500" lnSpcReduction="10000"/>
          </a:bodyPr>
          <a:lstStyle/>
          <a:p>
            <a:pPr fontAlgn="auto">
              <a:spcAft>
                <a:spcPts val="0"/>
              </a:spcAft>
              <a:buFont typeface="Wingdings 2"/>
              <a:buNone/>
              <a:defRPr/>
            </a:pPr>
            <a:r>
              <a:rPr lang="en-IE" dirty="0" smtClean="0"/>
              <a:t>The motto of the Centre for the Integration of Research, Teaching and Learning </a:t>
            </a:r>
            <a:endParaRPr lang="en-IE" dirty="0"/>
          </a:p>
        </p:txBody>
      </p:sp>
      <p:sp>
        <p:nvSpPr>
          <p:cNvPr id="4" name="Text Placeholder 3"/>
          <p:cNvSpPr>
            <a:spLocks noGrp="1"/>
          </p:cNvSpPr>
          <p:nvPr>
            <p:ph type="body" sz="half" idx="3"/>
          </p:nvPr>
        </p:nvSpPr>
        <p:spPr>
          <a:xfrm flipH="1">
            <a:off x="5148063" y="5085184"/>
            <a:ext cx="3456384" cy="720078"/>
          </a:xfrm>
        </p:spPr>
        <p:txBody>
          <a:bodyPr>
            <a:normAutofit fontScale="92500" lnSpcReduction="10000"/>
          </a:bodyPr>
          <a:lstStyle/>
          <a:p>
            <a:pPr fontAlgn="auto">
              <a:spcAft>
                <a:spcPts val="0"/>
              </a:spcAft>
              <a:buFont typeface="Wingdings 2"/>
              <a:buNone/>
              <a:defRPr/>
            </a:pPr>
            <a:r>
              <a:rPr lang="en-IE" dirty="0" smtClean="0"/>
              <a:t>“Where Finbarr Taught Let Munster learn”.  </a:t>
            </a:r>
            <a:endParaRPr lang="en-IE" dirty="0"/>
          </a:p>
        </p:txBody>
      </p:sp>
      <p:pic>
        <p:nvPicPr>
          <p:cNvPr id="1030" name="Content Placeholder 6" descr="Photograph of College Crest from the Main University College Cork Entrance Gates&#10;&#10;The text in Irish reads Ionad Bairre, Scoil na Mumhan which in translates to English as Finbarr's Place, School of Munster." title="Photograph of College Crest from the Main University College Cork Entrance Gates"/>
          <p:cNvPicPr>
            <a:picLocks noGrp="1" noChangeAspect="1"/>
          </p:cNvPicPr>
          <p:nvPr>
            <p:ph sz="quarter" idx="2"/>
          </p:nvPr>
        </p:nvPicPr>
        <p:blipFill>
          <a:blip r:embed="rId4"/>
          <a:srcRect/>
          <a:stretch>
            <a:fillRect/>
          </a:stretch>
        </p:blipFill>
        <p:spPr>
          <a:xfrm>
            <a:off x="282575" y="1851025"/>
            <a:ext cx="4287838" cy="2871788"/>
          </a:xfrm>
        </p:spPr>
      </p:pic>
      <p:graphicFrame>
        <p:nvGraphicFramePr>
          <p:cNvPr id="1026" name="Object 2" descr="Colour Image of the Official UCC Crest featuring the text 'Where Finbarr Taught Let Munster Learn'" title="Colour Image of the UCC Crest "/>
          <p:cNvGraphicFramePr>
            <a:graphicFrameLocks noGrp="1" noChangeAspect="1"/>
          </p:cNvGraphicFramePr>
          <p:nvPr>
            <p:ph sz="quarter" idx="4"/>
            <p:extLst>
              <p:ext uri="{D42A27DB-BD31-4B8C-83A1-F6EECF244321}">
                <p14:modId xmlns:p14="http://schemas.microsoft.com/office/powerpoint/2010/main" val="2651722818"/>
              </p:ext>
            </p:extLst>
          </p:nvPr>
        </p:nvGraphicFramePr>
        <p:xfrm>
          <a:off x="5220072" y="1340768"/>
          <a:ext cx="3152775" cy="3941762"/>
        </p:xfrm>
        <a:graphic>
          <a:graphicData uri="http://schemas.openxmlformats.org/presentationml/2006/ole">
            <mc:AlternateContent xmlns:mc="http://schemas.openxmlformats.org/markup-compatibility/2006">
              <mc:Choice xmlns:v="urn:schemas-microsoft-com:vml" Requires="v">
                <p:oleObj spid="_x0000_s1047" r:id="rId5" imgW="3809524" imgH="4761905" progId="">
                  <p:embed/>
                </p:oleObj>
              </mc:Choice>
              <mc:Fallback>
                <p:oleObj r:id="rId5" imgW="3809524" imgH="476190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340768"/>
                        <a:ext cx="3152775" cy="3941762"/>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8" name="Footer Placeholder 7"/>
          <p:cNvSpPr>
            <a:spLocks noGrp="1"/>
          </p:cNvSpPr>
          <p:nvPr>
            <p:ph type="ftr" sz="quarter" idx="11"/>
          </p:nvPr>
        </p:nvSpPr>
        <p:spPr/>
        <p:txBody>
          <a:bodyPr/>
          <a:lstStyle/>
          <a:p>
            <a:pPr>
              <a:defRPr/>
            </a:pPr>
            <a:r>
              <a:rPr lang="en-IE" smtClean="0"/>
              <a:t>mmccarthy@ucc.ie</a:t>
            </a:r>
            <a:endParaRPr lang="en-IE"/>
          </a:p>
        </p:txBody>
      </p:sp>
    </p:spTree>
    <p:extLst>
      <p:ext uri="{BB962C8B-B14F-4D97-AF65-F5344CB8AC3E}">
        <p14:creationId xmlns:p14="http://schemas.microsoft.com/office/powerpoint/2010/main" val="185944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spcBef>
                <a:spcPct val="50000"/>
              </a:spcBef>
              <a:buClrTx/>
              <a:buFontTx/>
              <a:buNone/>
            </a:pPr>
            <a:r>
              <a:rPr kumimoji="0" lang="pt-BR" altLang="en-US" sz="1400" smtClean="0">
                <a:solidFill>
                  <a:schemeClr val="bg2"/>
                </a:solidFill>
                <a:latin typeface="Arial" charset="0"/>
              </a:rPr>
              <a:t>mmccarthy@ucc.ie</a:t>
            </a:r>
            <a:endParaRPr kumimoji="0" lang="en-US" altLang="en-US" sz="1400" smtClean="0">
              <a:solidFill>
                <a:schemeClr val="bg2"/>
              </a:solidFill>
              <a:latin typeface="Arial" charset="0"/>
            </a:endParaRPr>
          </a:p>
        </p:txBody>
      </p:sp>
      <p:sp>
        <p:nvSpPr>
          <p:cNvPr id="43011" name="Rectangle 2"/>
          <p:cNvSpPr>
            <a:spLocks noGrp="1" noChangeArrowheads="1"/>
          </p:cNvSpPr>
          <p:nvPr>
            <p:ph type="title"/>
          </p:nvPr>
        </p:nvSpPr>
        <p:spPr/>
        <p:txBody>
          <a:bodyPr>
            <a:normAutofit fontScale="90000"/>
          </a:bodyPr>
          <a:lstStyle/>
          <a:p>
            <a:r>
              <a:rPr lang="en-GB" altLang="en-US" sz="3600" smtClean="0"/>
              <a:t>Howard Gardner’s Theory of Multiple Intelligences</a:t>
            </a:r>
          </a:p>
        </p:txBody>
      </p:sp>
      <p:sp>
        <p:nvSpPr>
          <p:cNvPr id="43012" name="Rectangle 3"/>
          <p:cNvSpPr>
            <a:spLocks noGrp="1" noChangeArrowheads="1"/>
          </p:cNvSpPr>
          <p:nvPr>
            <p:ph type="body" idx="1"/>
          </p:nvPr>
        </p:nvSpPr>
        <p:spPr/>
        <p:txBody>
          <a:bodyPr/>
          <a:lstStyle/>
          <a:p>
            <a:r>
              <a:rPr lang="en-GB" altLang="en-US" sz="2400" smtClean="0"/>
              <a:t>Gardner originally (</a:t>
            </a:r>
            <a:r>
              <a:rPr lang="en-GB" altLang="en-US" sz="2400" i="1" smtClean="0"/>
              <a:t>Frames of Mind,</a:t>
            </a:r>
            <a:r>
              <a:rPr lang="en-GB" altLang="en-US" sz="2400" smtClean="0"/>
              <a:t> 1983) offered the following definition of intelligence:</a:t>
            </a:r>
          </a:p>
          <a:p>
            <a:r>
              <a:rPr lang="en-GB" altLang="en-US" sz="2400" smtClean="0"/>
              <a:t>“the ability to solve problems or to create products that are valued within one or more cultural settings”.</a:t>
            </a:r>
          </a:p>
          <a:p>
            <a:r>
              <a:rPr lang="en-GB" altLang="en-US" sz="2400" smtClean="0"/>
              <a:t>In his 1999 book </a:t>
            </a:r>
            <a:r>
              <a:rPr lang="en-GB" altLang="en-US" sz="2400" i="1" smtClean="0"/>
              <a:t>Intelligence Reframed - Multiple Intelligences for the 21st Century, </a:t>
            </a:r>
            <a:r>
              <a:rPr lang="en-GB" altLang="en-US" sz="2400" smtClean="0"/>
              <a:t>Gardner refines the definition as follows:</a:t>
            </a:r>
          </a:p>
          <a:p>
            <a:r>
              <a:rPr lang="en-GB" altLang="en-US" sz="2400" smtClean="0"/>
              <a:t>“a biopsychological potential to process information that can be activated in a cultural setting to solve problems or create products that are of value in a culture”</a:t>
            </a:r>
            <a:endParaRPr lang="en-GB" altLang="en-US" smtClean="0"/>
          </a:p>
          <a:p>
            <a:endParaRPr lang="en-GB" altLang="en-US" smtClean="0"/>
          </a:p>
        </p:txBody>
      </p:sp>
    </p:spTree>
    <p:extLst>
      <p:ext uri="{BB962C8B-B14F-4D97-AF65-F5344CB8AC3E}">
        <p14:creationId xmlns:p14="http://schemas.microsoft.com/office/powerpoint/2010/main" val="2979127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spcBef>
                <a:spcPct val="50000"/>
              </a:spcBef>
              <a:buClrTx/>
              <a:buFontTx/>
              <a:buNone/>
            </a:pPr>
            <a:r>
              <a:rPr kumimoji="0" lang="pt-BR" altLang="en-US" sz="1400" smtClean="0">
                <a:solidFill>
                  <a:schemeClr val="bg2"/>
                </a:solidFill>
                <a:latin typeface="Arial" charset="0"/>
              </a:rPr>
              <a:t>mmccarthy@ucc.ie</a:t>
            </a:r>
            <a:endParaRPr kumimoji="0" lang="en-US" altLang="en-US" sz="1400" smtClean="0">
              <a:solidFill>
                <a:schemeClr val="bg2"/>
              </a:solidFill>
              <a:latin typeface="Arial" charset="0"/>
            </a:endParaRPr>
          </a:p>
        </p:txBody>
      </p:sp>
      <p:sp>
        <p:nvSpPr>
          <p:cNvPr id="77827" name="Rectangle 2"/>
          <p:cNvSpPr>
            <a:spLocks noGrp="1" noChangeArrowheads="1"/>
          </p:cNvSpPr>
          <p:nvPr>
            <p:ph type="title"/>
          </p:nvPr>
        </p:nvSpPr>
        <p:spPr>
          <a:noFill/>
        </p:spPr>
        <p:txBody>
          <a:bodyPr lIns="90488" tIns="44450" rIns="90488" bIns="44450" anchor="ctr">
            <a:normAutofit fontScale="90000"/>
          </a:bodyPr>
          <a:lstStyle/>
          <a:p>
            <a:r>
              <a:rPr lang="en-GB" altLang="en-US" sz="3600" smtClean="0"/>
              <a:t>Howard Gardner’s Theory of Multiple Intelligences</a:t>
            </a:r>
          </a:p>
        </p:txBody>
      </p:sp>
      <p:sp>
        <p:nvSpPr>
          <p:cNvPr id="77828" name="Rectangle 3"/>
          <p:cNvSpPr>
            <a:spLocks noGrp="1" noChangeArrowheads="1"/>
          </p:cNvSpPr>
          <p:nvPr>
            <p:ph type="body" idx="1"/>
          </p:nvPr>
        </p:nvSpPr>
        <p:spPr>
          <a:noFill/>
        </p:spPr>
        <p:txBody>
          <a:bodyPr lIns="90488" tIns="44450" rIns="90488" bIns="44450"/>
          <a:lstStyle/>
          <a:p>
            <a:pPr>
              <a:buFont typeface="Monotype Sorts" pitchFamily="2" charset="2"/>
              <a:buNone/>
            </a:pPr>
            <a:r>
              <a:rPr lang="en-GB" altLang="en-US" smtClean="0"/>
              <a:t>	Individuals are never endowed solely with one intelligence.  Rather, all brain-unimpaired people possess all the intelligences, which they blend in various ways in the course of creating something that is meaningful or performing a meaningful role or task.</a:t>
            </a:r>
          </a:p>
        </p:txBody>
      </p:sp>
    </p:spTree>
    <p:extLst>
      <p:ext uri="{BB962C8B-B14F-4D97-AF65-F5344CB8AC3E}">
        <p14:creationId xmlns:p14="http://schemas.microsoft.com/office/powerpoint/2010/main" val="25765067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spcBef>
                <a:spcPct val="50000"/>
              </a:spcBef>
              <a:buClrTx/>
              <a:buFontTx/>
              <a:buNone/>
            </a:pPr>
            <a:r>
              <a:rPr kumimoji="0" lang="pt-BR" altLang="en-US" sz="1400" smtClean="0">
                <a:solidFill>
                  <a:schemeClr val="bg2"/>
                </a:solidFill>
                <a:latin typeface="Arial" charset="0"/>
              </a:rPr>
              <a:t>mmccarthy@ucc.ie</a:t>
            </a:r>
            <a:endParaRPr kumimoji="0" lang="en-US" altLang="en-US" sz="1400" smtClean="0">
              <a:solidFill>
                <a:schemeClr val="bg2"/>
              </a:solidFill>
              <a:latin typeface="Arial" charset="0"/>
            </a:endParaRPr>
          </a:p>
        </p:txBody>
      </p:sp>
      <p:sp>
        <p:nvSpPr>
          <p:cNvPr id="49155" name="Rectangle 2"/>
          <p:cNvSpPr>
            <a:spLocks noGrp="1" noChangeArrowheads="1"/>
          </p:cNvSpPr>
          <p:nvPr>
            <p:ph type="title"/>
          </p:nvPr>
        </p:nvSpPr>
        <p:spPr/>
        <p:txBody>
          <a:bodyPr/>
          <a:lstStyle/>
          <a:p>
            <a:r>
              <a:rPr lang="en-GB" altLang="en-US" smtClean="0"/>
              <a:t>Multiple Intelligences</a:t>
            </a:r>
            <a:endParaRPr lang="en-US" altLang="en-US" smtClean="0"/>
          </a:p>
        </p:txBody>
      </p:sp>
      <p:pic>
        <p:nvPicPr>
          <p:cNvPr id="49156" name="Picture 3" descr="img0"/>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68475" y="1885950"/>
            <a:ext cx="5556250" cy="4171950"/>
          </a:xfrm>
        </p:spPr>
      </p:pic>
    </p:spTree>
    <p:extLst>
      <p:ext uri="{BB962C8B-B14F-4D97-AF65-F5344CB8AC3E}">
        <p14:creationId xmlns:p14="http://schemas.microsoft.com/office/powerpoint/2010/main" val="307147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spcBef>
                <a:spcPct val="50000"/>
              </a:spcBef>
              <a:buClrTx/>
              <a:buFontTx/>
              <a:buNone/>
            </a:pPr>
            <a:r>
              <a:rPr kumimoji="0" lang="pt-BR" altLang="en-US" sz="1400" smtClean="0">
                <a:solidFill>
                  <a:schemeClr val="bg2"/>
                </a:solidFill>
                <a:latin typeface="Arial" charset="0"/>
              </a:rPr>
              <a:t>mmccarthy@ucc.ie</a:t>
            </a:r>
            <a:endParaRPr kumimoji="0" lang="en-US" altLang="en-US" sz="1400" smtClean="0">
              <a:solidFill>
                <a:schemeClr val="bg2"/>
              </a:solidFill>
              <a:latin typeface="Arial" charset="0"/>
            </a:endParaRPr>
          </a:p>
        </p:txBody>
      </p:sp>
      <p:sp>
        <p:nvSpPr>
          <p:cNvPr id="79875" name="Rectangle 2"/>
          <p:cNvSpPr>
            <a:spLocks noGrp="1" noChangeArrowheads="1"/>
          </p:cNvSpPr>
          <p:nvPr>
            <p:ph type="title"/>
          </p:nvPr>
        </p:nvSpPr>
        <p:spPr/>
        <p:txBody>
          <a:bodyPr/>
          <a:lstStyle/>
          <a:p>
            <a:r>
              <a:rPr lang="en-GB" altLang="en-US" smtClean="0"/>
              <a:t>MI-key features</a:t>
            </a:r>
          </a:p>
        </p:txBody>
      </p:sp>
      <p:sp>
        <p:nvSpPr>
          <p:cNvPr id="79876" name="Rectangle 3"/>
          <p:cNvSpPr>
            <a:spLocks noGrp="1" noChangeArrowheads="1"/>
          </p:cNvSpPr>
          <p:nvPr>
            <p:ph type="body" idx="1"/>
          </p:nvPr>
        </p:nvSpPr>
        <p:spPr/>
        <p:txBody>
          <a:bodyPr/>
          <a:lstStyle/>
          <a:p>
            <a:r>
              <a:rPr lang="en-GB" altLang="en-US" smtClean="0"/>
              <a:t>based on real- world intelligence</a:t>
            </a:r>
          </a:p>
          <a:p>
            <a:r>
              <a:rPr lang="en-GB" altLang="en-US" smtClean="0"/>
              <a:t>pluralistic view of intelligence</a:t>
            </a:r>
          </a:p>
          <a:p>
            <a:r>
              <a:rPr lang="en-GB" altLang="en-US" smtClean="0"/>
              <a:t>all intelligences are universal</a:t>
            </a:r>
          </a:p>
          <a:p>
            <a:r>
              <a:rPr lang="en-GB" altLang="en-US" smtClean="0"/>
              <a:t>intelligences are educable</a:t>
            </a:r>
          </a:p>
          <a:p>
            <a:r>
              <a:rPr lang="en-GB" altLang="en-US" smtClean="0"/>
              <a:t>unique profiles of,  that develop &amp; change</a:t>
            </a:r>
          </a:p>
          <a:p>
            <a:r>
              <a:rPr lang="en-GB" altLang="en-US" smtClean="0"/>
              <a:t>each involves sub-abilities/manifestations</a:t>
            </a:r>
          </a:p>
          <a:p>
            <a:r>
              <a:rPr lang="en-GB" altLang="en-US" smtClean="0"/>
              <a:t>they work in combination, not isolation  </a:t>
            </a:r>
          </a:p>
        </p:txBody>
      </p:sp>
    </p:spTree>
    <p:extLst>
      <p:ext uri="{BB962C8B-B14F-4D97-AF65-F5344CB8AC3E}">
        <p14:creationId xmlns:p14="http://schemas.microsoft.com/office/powerpoint/2010/main" val="3534081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The Developing Mind </a:t>
            </a:r>
            <a:r>
              <a:rPr lang="en-IE" dirty="0" smtClean="0"/>
              <a:t>: </a:t>
            </a:r>
            <a:r>
              <a:rPr lang="en-IE" dirty="0" smtClean="0"/>
              <a:t>Vygotskian </a:t>
            </a:r>
            <a:r>
              <a:rPr lang="en-IE" dirty="0"/>
              <a:t>influence</a:t>
            </a:r>
            <a:endParaRPr lang="en-US" dirty="0"/>
          </a:p>
        </p:txBody>
      </p:sp>
      <p:sp>
        <p:nvSpPr>
          <p:cNvPr id="3" name="Content Placeholder 2"/>
          <p:cNvSpPr>
            <a:spLocks noGrp="1"/>
          </p:cNvSpPr>
          <p:nvPr>
            <p:ph idx="1"/>
          </p:nvPr>
        </p:nvSpPr>
        <p:spPr/>
        <p:txBody>
          <a:bodyPr>
            <a:normAutofit fontScale="92500" lnSpcReduction="20000"/>
          </a:bodyPr>
          <a:lstStyle/>
          <a:p>
            <a:endParaRPr lang="en-IE" dirty="0" smtClean="0"/>
          </a:p>
          <a:p>
            <a:r>
              <a:rPr lang="en-IE" dirty="0" err="1" smtClean="0"/>
              <a:t>Vygotsky</a:t>
            </a:r>
            <a:r>
              <a:rPr lang="en-IE" dirty="0" smtClean="0"/>
              <a:t> </a:t>
            </a:r>
            <a:r>
              <a:rPr lang="en-IE" dirty="0"/>
              <a:t>spoke of learning inter-linked to development</a:t>
            </a:r>
          </a:p>
          <a:p>
            <a:r>
              <a:rPr lang="en-IE" dirty="0"/>
              <a:t>Development comes through maturation but learning depends on good teaching</a:t>
            </a:r>
          </a:p>
          <a:p>
            <a:r>
              <a:rPr lang="en-IE" dirty="0"/>
              <a:t>We must consider the reciprocity of </a:t>
            </a:r>
          </a:p>
          <a:p>
            <a:pPr algn="ctr"/>
            <a:r>
              <a:rPr lang="en-IE" dirty="0">
                <a:solidFill>
                  <a:srgbClr val="00B050"/>
                </a:solidFill>
              </a:rPr>
              <a:t>       Teaching </a:t>
            </a:r>
          </a:p>
          <a:p>
            <a:pPr algn="ctr"/>
            <a:r>
              <a:rPr lang="en-IE" dirty="0" smtClean="0">
                <a:solidFill>
                  <a:srgbClr val="00B050"/>
                </a:solidFill>
              </a:rPr>
              <a:t>Assessment/Feedback </a:t>
            </a:r>
            <a:endParaRPr lang="en-IE" dirty="0">
              <a:solidFill>
                <a:srgbClr val="00B050"/>
              </a:solidFill>
            </a:endParaRPr>
          </a:p>
          <a:p>
            <a:pPr algn="ctr"/>
            <a:r>
              <a:rPr lang="en-IE" dirty="0" smtClean="0">
                <a:solidFill>
                  <a:srgbClr val="00B050"/>
                </a:solidFill>
              </a:rPr>
              <a:t>       </a:t>
            </a:r>
            <a:endParaRPr lang="en-IE" dirty="0" smtClean="0">
              <a:solidFill>
                <a:srgbClr val="00B050"/>
              </a:solidFill>
            </a:endParaRPr>
          </a:p>
          <a:p>
            <a:pPr algn="ctr"/>
            <a:r>
              <a:rPr lang="en-IE" dirty="0" smtClean="0">
                <a:solidFill>
                  <a:srgbClr val="00B050"/>
                </a:solidFill>
              </a:rPr>
              <a:t>Learning </a:t>
            </a:r>
            <a:endParaRPr lang="en-IE" dirty="0" smtClean="0">
              <a:solidFill>
                <a:srgbClr val="00B050"/>
              </a:solidFill>
            </a:endParaRPr>
          </a:p>
          <a:p>
            <a:pPr algn="ctr"/>
            <a:endParaRPr lang="en-IE" dirty="0">
              <a:solidFill>
                <a:srgbClr val="00B050"/>
              </a:solidFill>
            </a:endParaRPr>
          </a:p>
          <a:p>
            <a:endParaRPr lang="en-US" dirty="0"/>
          </a:p>
        </p:txBody>
      </p:sp>
      <p:sp>
        <p:nvSpPr>
          <p:cNvPr id="6" name="Curved Left Arrow 5"/>
          <p:cNvSpPr/>
          <p:nvPr/>
        </p:nvSpPr>
        <p:spPr>
          <a:xfrm rot="11767478">
            <a:off x="767600" y="3956540"/>
            <a:ext cx="1794299" cy="112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Curved Left Arrow 6"/>
          <p:cNvSpPr/>
          <p:nvPr/>
        </p:nvSpPr>
        <p:spPr>
          <a:xfrm rot="21070485">
            <a:off x="6800249" y="3851714"/>
            <a:ext cx="1944216" cy="1585907"/>
          </a:xfrm>
          <a:prstGeom prst="curvedLeftArrow">
            <a:avLst>
              <a:gd name="adj1" fmla="val 25000"/>
              <a:gd name="adj2" fmla="val 4488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Left-Right Arrow 8"/>
          <p:cNvSpPr/>
          <p:nvPr/>
        </p:nvSpPr>
        <p:spPr>
          <a:xfrm>
            <a:off x="2664735" y="4850962"/>
            <a:ext cx="4025367" cy="5645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IE" smtClean="0"/>
              <a:t>mmccarthy@ucc.ie</a:t>
            </a:r>
            <a:endParaRPr lang="en-IE"/>
          </a:p>
        </p:txBody>
      </p:sp>
    </p:spTree>
    <p:extLst>
      <p:ext uri="{BB962C8B-B14F-4D97-AF65-F5344CB8AC3E}">
        <p14:creationId xmlns:p14="http://schemas.microsoft.com/office/powerpoint/2010/main" val="1781574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2" descr="img008"/>
          <p:cNvPicPr>
            <a:picLocks noChangeAspect="1" noChangeArrowheads="1"/>
          </p:cNvPicPr>
          <p:nvPr/>
        </p:nvPicPr>
        <p:blipFill>
          <a:blip r:embed="rId3" cstate="print"/>
          <a:srcRect/>
          <a:stretch>
            <a:fillRect/>
          </a:stretch>
        </p:blipFill>
        <p:spPr bwMode="auto">
          <a:xfrm>
            <a:off x="1958609" y="1054339"/>
            <a:ext cx="5726848" cy="3983194"/>
          </a:xfrm>
          <a:prstGeom prst="rect">
            <a:avLst/>
          </a:prstGeom>
          <a:noFill/>
        </p:spPr>
      </p:pic>
      <p:sp>
        <p:nvSpPr>
          <p:cNvPr id="4" name="Footer Placeholder 3"/>
          <p:cNvSpPr>
            <a:spLocks noGrp="1"/>
          </p:cNvSpPr>
          <p:nvPr>
            <p:ph type="ftr" sz="quarter" idx="11"/>
          </p:nvPr>
        </p:nvSpPr>
        <p:spPr>
          <a:xfrm>
            <a:off x="4380072" y="6407944"/>
            <a:ext cx="4121018" cy="365125"/>
          </a:xfrm>
        </p:spPr>
        <p:txBody>
          <a:bodyPr/>
          <a:lstStyle/>
          <a:p>
            <a:r>
              <a:rPr lang="en-GB" smtClean="0"/>
              <a:t>mmccarthy@ucc.ie</a:t>
            </a:r>
            <a:endParaRPr lang="en-GB" dirty="0"/>
          </a:p>
        </p:txBody>
      </p:sp>
    </p:spTree>
    <p:extLst>
      <p:ext uri="{BB962C8B-B14F-4D97-AF65-F5344CB8AC3E}">
        <p14:creationId xmlns:p14="http://schemas.microsoft.com/office/powerpoint/2010/main" val="2849727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Footer Placeholder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mtClean="0"/>
              <a:t>mmccarthy@ucc.ie</a:t>
            </a:r>
            <a:endParaRPr lang="en-GB" altLang="en-US" dirty="0"/>
          </a:p>
        </p:txBody>
      </p:sp>
      <p:sp>
        <p:nvSpPr>
          <p:cNvPr id="1037"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200">
              <a:solidFill>
                <a:srgbClr val="D38E27"/>
              </a:solidFill>
              <a:latin typeface="Franklin Gothic Book" pitchFamily="34" charset="0"/>
            </a:endParaRPr>
          </a:p>
        </p:txBody>
      </p:sp>
      <p:sp>
        <p:nvSpPr>
          <p:cNvPr id="3084" name="Rectangle 12"/>
          <p:cNvSpPr>
            <a:spLocks noGrp="1" noChangeArrowheads="1"/>
          </p:cNvSpPr>
          <p:nvPr>
            <p:ph type="title" idx="4294967295"/>
          </p:nvPr>
        </p:nvSpPr>
        <p:spPr>
          <a:xfrm>
            <a:off x="457200" y="277813"/>
            <a:ext cx="8229600" cy="1139825"/>
          </a:xfrm>
          <a:extLst/>
        </p:spPr>
        <p:txBody>
          <a:bodyPr>
            <a:normAutofit fontScale="90000"/>
          </a:bodyPr>
          <a:lstStyle/>
          <a:p>
            <a:pPr eaLnBrk="1" fontAlgn="auto" hangingPunct="1">
              <a:spcAft>
                <a:spcPts val="0"/>
              </a:spcAft>
              <a:defRPr/>
            </a:pPr>
            <a:r>
              <a:rPr lang="en-GB" sz="3800" kern="1200" cap="all">
                <a:effectLst>
                  <a:reflection blurRad="12700" stA="48000" endA="300" endPos="55000" dir="5400000" sy="-90000" algn="bl" rotWithShape="0"/>
                </a:effectLst>
              </a:rPr>
              <a:t>The Dimensions of Disciplinary Understanding</a:t>
            </a:r>
            <a:endParaRPr lang="en-US" sz="3800" kern="1200" cap="all">
              <a:effectLst>
                <a:reflection blurRad="12700" stA="48000" endA="300" endPos="55000" dir="5400000" sy="-90000" algn="bl" rotWithShape="0"/>
              </a:effectLst>
            </a:endParaRPr>
          </a:p>
        </p:txBody>
      </p:sp>
      <p:graphicFrame>
        <p:nvGraphicFramePr>
          <p:cNvPr id="2" name="Diagram 1"/>
          <p:cNvGraphicFramePr/>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214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Learning : </a:t>
            </a:r>
            <a:r>
              <a:rPr lang="en-US" dirty="0" err="1" smtClean="0"/>
              <a:t>Problematising</a:t>
            </a:r>
            <a:r>
              <a:rPr lang="en-US" dirty="0" smtClean="0"/>
              <a:t> Teaching </a:t>
            </a:r>
            <a:endParaRPr lang="en-IE" dirty="0"/>
          </a:p>
        </p:txBody>
      </p:sp>
      <p:sp>
        <p:nvSpPr>
          <p:cNvPr id="3" name="Content Placeholder 2"/>
          <p:cNvSpPr>
            <a:spLocks noGrp="1"/>
          </p:cNvSpPr>
          <p:nvPr>
            <p:ph idx="1"/>
          </p:nvPr>
        </p:nvSpPr>
        <p:spPr/>
        <p:txBody>
          <a:bodyPr/>
          <a:lstStyle/>
          <a:p>
            <a:r>
              <a:rPr lang="en-US" dirty="0" smtClean="0"/>
              <a:t>Teaching as Research/Investigation </a:t>
            </a:r>
          </a:p>
          <a:p>
            <a:r>
              <a:rPr lang="en-US" dirty="0" smtClean="0"/>
              <a:t>Bass: the movement in teaching is from remediation to investigation</a:t>
            </a:r>
          </a:p>
          <a:p>
            <a:r>
              <a:rPr lang="en-US" dirty="0" smtClean="0"/>
              <a:t>Documenting our teaching – naming its parts: – teaching spaces and learning spaces </a:t>
            </a:r>
          </a:p>
          <a:p>
            <a:r>
              <a:rPr lang="en-US" dirty="0" smtClean="0"/>
              <a:t>Making teaching and learning visible: making assessment transparent</a:t>
            </a:r>
          </a:p>
          <a:p>
            <a:r>
              <a:rPr lang="en-US" dirty="0" smtClean="0"/>
              <a:t>Teaching as learning – mind the gap!</a:t>
            </a:r>
            <a:endParaRPr lang="en-IE" dirty="0"/>
          </a:p>
        </p:txBody>
      </p:sp>
      <p:sp>
        <p:nvSpPr>
          <p:cNvPr id="4" name="Footer Placeholder 3"/>
          <p:cNvSpPr>
            <a:spLocks noGrp="1"/>
          </p:cNvSpPr>
          <p:nvPr>
            <p:ph type="ftr" sz="quarter" idx="11"/>
          </p:nvPr>
        </p:nvSpPr>
        <p:spPr/>
        <p:txBody>
          <a:bodyPr/>
          <a:lstStyle/>
          <a:p>
            <a:r>
              <a:rPr lang="en-IE" smtClean="0"/>
              <a:t>mmccarthy@ucc.ie</a:t>
            </a:r>
            <a:endParaRPr lang="en-IE"/>
          </a:p>
        </p:txBody>
      </p:sp>
    </p:spTree>
    <p:extLst>
      <p:ext uri="{BB962C8B-B14F-4D97-AF65-F5344CB8AC3E}">
        <p14:creationId xmlns:p14="http://schemas.microsoft.com/office/powerpoint/2010/main" val="2659780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mtClean="0"/>
              <a:t>Teaching and Learning</a:t>
            </a:r>
            <a:endParaRPr lang="en-US" smtClean="0"/>
          </a:p>
        </p:txBody>
      </p:sp>
      <p:sp>
        <p:nvSpPr>
          <p:cNvPr id="25603" name="Rectangle 3"/>
          <p:cNvSpPr>
            <a:spLocks noGrp="1" noChangeArrowheads="1"/>
          </p:cNvSpPr>
          <p:nvPr>
            <p:ph type="body" sz="half" idx="2"/>
          </p:nvPr>
        </p:nvSpPr>
        <p:spPr/>
        <p:txBody>
          <a:bodyPr>
            <a:normAutofit fontScale="92500" lnSpcReduction="20000"/>
          </a:bodyPr>
          <a:lstStyle/>
          <a:p>
            <a:r>
              <a:rPr lang="en-US" sz="2800" dirty="0" smtClean="0"/>
              <a:t> What is the relationship between teaching and learning? </a:t>
            </a:r>
          </a:p>
          <a:p>
            <a:r>
              <a:rPr lang="en-US" sz="2800" dirty="0" smtClean="0"/>
              <a:t>How do we know what our students know and understand? </a:t>
            </a:r>
          </a:p>
          <a:p>
            <a:r>
              <a:rPr lang="en-US" sz="2800" dirty="0" smtClean="0"/>
              <a:t>How do we document learning? </a:t>
            </a:r>
          </a:p>
          <a:p>
            <a:r>
              <a:rPr lang="en-US" sz="2800" dirty="0" smtClean="0"/>
              <a:t>How do these questions contribute to an understanding of teaching excellence? </a:t>
            </a:r>
            <a:endParaRPr lang="en-US" sz="2800" dirty="0" smtClean="0"/>
          </a:p>
        </p:txBody>
      </p:sp>
      <p:pic>
        <p:nvPicPr>
          <p:cNvPr id="25606" name="Picture 6" descr="DSC07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844675"/>
            <a:ext cx="4391025" cy="42354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hlinkClick r:id="rId4"/>
              </a:rPr>
              <a:t>mmccarthy@ucc.ie</a:t>
            </a:r>
            <a:endParaRPr lang="en-US" dirty="0"/>
          </a:p>
        </p:txBody>
      </p:sp>
    </p:spTree>
    <p:extLst>
      <p:ext uri="{BB962C8B-B14F-4D97-AF65-F5344CB8AC3E}">
        <p14:creationId xmlns:p14="http://schemas.microsoft.com/office/powerpoint/2010/main" val="1897928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fontAlgn="auto">
              <a:spcAft>
                <a:spcPts val="0"/>
              </a:spcAft>
              <a:defRPr/>
            </a:pPr>
            <a:r>
              <a:rPr lang="en-IE" dirty="0" smtClean="0"/>
              <a:t>CIRTL at the </a:t>
            </a:r>
            <a:r>
              <a:rPr lang="en-IE" dirty="0" err="1" smtClean="0"/>
              <a:t>The</a:t>
            </a:r>
            <a:r>
              <a:rPr lang="en-IE" dirty="0" smtClean="0"/>
              <a:t> West Lodge</a:t>
            </a:r>
            <a:endParaRPr lang="en-IE" dirty="0"/>
          </a:p>
        </p:txBody>
      </p:sp>
      <p:pic>
        <p:nvPicPr>
          <p:cNvPr id="17410" name="Content Placeholder 8" descr="Photograph of Ionad Bairre, The Teaching and Learning Centre, &#10;West Lodge, behind the Main Quadrangle,&#10;Universtity College Cork,&#10;Western Road." title="Photograph of Ionad Bairre, The Teaching and Learning Centre"/>
          <p:cNvPicPr>
            <a:picLocks noGrp="1" noChangeAspect="1"/>
          </p:cNvPicPr>
          <p:nvPr>
            <p:ph idx="1"/>
          </p:nvPr>
        </p:nvPicPr>
        <p:blipFill>
          <a:blip r:embed="rId3"/>
          <a:srcRect/>
          <a:stretch>
            <a:fillRect/>
          </a:stretch>
        </p:blipFill>
        <p:spPr>
          <a:xfrm>
            <a:off x="1266825" y="1554163"/>
            <a:ext cx="6762750" cy="4525962"/>
          </a:xfrm>
        </p:spPr>
      </p:pic>
      <p:sp>
        <p:nvSpPr>
          <p:cNvPr id="10" name="Footer Placeholder 9"/>
          <p:cNvSpPr>
            <a:spLocks noGrp="1"/>
          </p:cNvSpPr>
          <p:nvPr>
            <p:ph type="ftr" sz="quarter" idx="11"/>
          </p:nvPr>
        </p:nvSpPr>
        <p:spPr/>
        <p:txBody>
          <a:bodyPr/>
          <a:lstStyle/>
          <a:p>
            <a:pPr>
              <a:defRPr/>
            </a:pPr>
            <a:r>
              <a:rPr lang="en-IE" smtClean="0"/>
              <a:t>mmccarthy@ucc.ie</a:t>
            </a:r>
            <a:endParaRPr lang="en-IE"/>
          </a:p>
        </p:txBody>
      </p:sp>
    </p:spTree>
    <p:extLst>
      <p:ext uri="{BB962C8B-B14F-4D97-AF65-F5344CB8AC3E}">
        <p14:creationId xmlns:p14="http://schemas.microsoft.com/office/powerpoint/2010/main" val="256270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1"/>
          </p:nvPr>
        </p:nvSpPr>
        <p:spPr bwMode="auto">
          <a:xfrm>
            <a:off x="6172200" y="6191250"/>
            <a:ext cx="24765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r>
              <a:rPr lang="en-US" altLang="en-US" smtClean="0">
                <a:solidFill>
                  <a:schemeClr val="tx2"/>
                </a:solidFill>
                <a:latin typeface="Perpetua" pitchFamily="18" charset="0"/>
              </a:rPr>
              <a:t>mmccarthy@ucc.ie</a:t>
            </a:r>
            <a:endParaRPr lang="en-US" altLang="en-US" smtClean="0">
              <a:solidFill>
                <a:schemeClr val="tx2"/>
              </a:solidFill>
              <a:latin typeface="Perpetua" pitchFamily="18" charset="0"/>
            </a:endParaRPr>
          </a:p>
        </p:txBody>
      </p:sp>
      <p:sp>
        <p:nvSpPr>
          <p:cNvPr id="11267" name="Rectangle 2"/>
          <p:cNvSpPr>
            <a:spLocks noGrp="1" noChangeArrowheads="1"/>
          </p:cNvSpPr>
          <p:nvPr>
            <p:ph type="title"/>
          </p:nvPr>
        </p:nvSpPr>
        <p:spPr/>
        <p:txBody>
          <a:bodyPr/>
          <a:lstStyle/>
          <a:p>
            <a:pPr eaLnBrk="1" hangingPunct="1"/>
            <a:r>
              <a:rPr lang="en-GB" altLang="en-US" sz="2800" smtClean="0">
                <a:hlinkClick r:id="rId3"/>
              </a:rPr>
              <a:t>www.doiit.gmu.edu/inventio/randybass.htm</a:t>
            </a:r>
            <a:r>
              <a:rPr lang="en-GB" altLang="en-US" sz="2800" smtClean="0"/>
              <a:t/>
            </a:r>
            <a:br>
              <a:rPr lang="en-GB" altLang="en-US" sz="2800" smtClean="0"/>
            </a:br>
            <a:endParaRPr lang="en-US" altLang="en-US" sz="2800" smtClean="0"/>
          </a:p>
        </p:txBody>
      </p:sp>
      <p:sp>
        <p:nvSpPr>
          <p:cNvPr id="11268" name="Rectangle 3"/>
          <p:cNvSpPr>
            <a:spLocks noGrp="1" noChangeArrowheads="1"/>
          </p:cNvSpPr>
          <p:nvPr>
            <p:ph type="body" idx="1"/>
          </p:nvPr>
        </p:nvSpPr>
        <p:spPr/>
        <p:txBody>
          <a:bodyPr/>
          <a:lstStyle/>
          <a:p>
            <a:pPr eaLnBrk="1" hangingPunct="1">
              <a:lnSpc>
                <a:spcPct val="90000"/>
              </a:lnSpc>
            </a:pPr>
            <a:r>
              <a:rPr lang="en-GB" altLang="en-US" sz="3200" smtClean="0"/>
              <a:t>“In scholarship and research having a problem is at the heart of the investigative process…But in one’s teaching a ‘problem’ is something you don’t want to have and if you have one, you probably want to ‘fix’ it. Changing the status of the problem in teaching from terminal remediation to ongoing investigation is precisely what the movement for the scholarship of teaching is all about”.      </a:t>
            </a:r>
            <a:endParaRPr lang="en-US" altLang="en-US" sz="3200" smtClean="0"/>
          </a:p>
        </p:txBody>
      </p:sp>
    </p:spTree>
    <p:extLst>
      <p:ext uri="{BB962C8B-B14F-4D97-AF65-F5344CB8AC3E}">
        <p14:creationId xmlns:p14="http://schemas.microsoft.com/office/powerpoint/2010/main" val="3373716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A New Challenge</a:t>
            </a:r>
          </a:p>
        </p:txBody>
      </p:sp>
      <p:sp>
        <p:nvSpPr>
          <p:cNvPr id="107523" name="Rectangle 3"/>
          <p:cNvSpPr>
            <a:spLocks noGrp="1" noChangeArrowheads="1"/>
          </p:cNvSpPr>
          <p:nvPr>
            <p:ph type="body" idx="1"/>
          </p:nvPr>
        </p:nvSpPr>
        <p:spPr/>
        <p:txBody>
          <a:bodyPr/>
          <a:lstStyle/>
          <a:p>
            <a:pPr eaLnBrk="1" hangingPunct="1">
              <a:buClr>
                <a:schemeClr val="tx1"/>
              </a:buClr>
              <a:buFontTx/>
              <a:buNone/>
            </a:pPr>
            <a:r>
              <a:rPr lang="en-GB" altLang="en-US" sz="3600" b="1" smtClean="0"/>
              <a:t>Ernest Boyer’s 4 Scholarships of the University</a:t>
            </a:r>
          </a:p>
          <a:p>
            <a:pPr eaLnBrk="1" hangingPunct="1"/>
            <a:r>
              <a:rPr lang="en-GB" altLang="en-US" smtClean="0"/>
              <a:t>The scholarship of </a:t>
            </a:r>
            <a:r>
              <a:rPr lang="en-GB" altLang="en-US" i="1" smtClean="0"/>
              <a:t>Discovery</a:t>
            </a:r>
          </a:p>
          <a:p>
            <a:pPr eaLnBrk="1" hangingPunct="1"/>
            <a:r>
              <a:rPr lang="en-GB" altLang="en-US" smtClean="0"/>
              <a:t>The scholarship of </a:t>
            </a:r>
            <a:r>
              <a:rPr lang="en-GB" altLang="en-US" i="1" smtClean="0"/>
              <a:t>Integration</a:t>
            </a:r>
          </a:p>
          <a:p>
            <a:pPr eaLnBrk="1" hangingPunct="1"/>
            <a:r>
              <a:rPr lang="en-GB" altLang="en-US" smtClean="0"/>
              <a:t>The scholarship of </a:t>
            </a:r>
            <a:r>
              <a:rPr lang="en-GB" altLang="en-US" i="1" smtClean="0"/>
              <a:t>Application</a:t>
            </a:r>
          </a:p>
          <a:p>
            <a:pPr eaLnBrk="1" hangingPunct="1"/>
            <a:r>
              <a:rPr lang="en-GB" altLang="en-US" smtClean="0"/>
              <a:t>The Scholarship of </a:t>
            </a:r>
            <a:r>
              <a:rPr lang="en-GB" altLang="en-US" i="1" smtClean="0"/>
              <a:t>Teaching</a:t>
            </a:r>
          </a:p>
          <a:p>
            <a:pPr eaLnBrk="1" hangingPunct="1">
              <a:buClr>
                <a:schemeClr val="tx1"/>
              </a:buClr>
              <a:buFontTx/>
              <a:buNone/>
            </a:pPr>
            <a:r>
              <a:rPr lang="en-GB" altLang="en-US" sz="2400" smtClean="0"/>
              <a:t>(Ernest Boyer</a:t>
            </a:r>
            <a:r>
              <a:rPr lang="en-GB" altLang="en-US" sz="2400" i="1" smtClean="0"/>
              <a:t> Scholarship Reconsidered, </a:t>
            </a:r>
            <a:r>
              <a:rPr lang="en-GB" altLang="en-US" sz="2400" smtClean="0"/>
              <a:t>1990)</a:t>
            </a:r>
            <a:endParaRPr lang="en-US" altLang="en-US" i="1" smtClean="0"/>
          </a:p>
        </p:txBody>
      </p:sp>
      <p:sp>
        <p:nvSpPr>
          <p:cNvPr id="13316" name="Rectangle 4"/>
          <p:cNvSpPr>
            <a:spLocks noChangeArrowheads="1"/>
          </p:cNvSpPr>
          <p:nvPr/>
        </p:nvSpPr>
        <p:spPr bwMode="auto">
          <a:xfrm>
            <a:off x="4294188" y="576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i="1">
              <a:latin typeface="Times New Roman" pitchFamily="18" charset="0"/>
            </a:endParaRPr>
          </a:p>
        </p:txBody>
      </p:sp>
      <p:sp>
        <p:nvSpPr>
          <p:cNvPr id="2" name="Footer Placeholder 1"/>
          <p:cNvSpPr>
            <a:spLocks noGrp="1"/>
          </p:cNvSpPr>
          <p:nvPr>
            <p:ph type="ftr" sz="quarter" idx="11"/>
          </p:nvPr>
        </p:nvSpPr>
        <p:spPr/>
        <p:txBody>
          <a:bodyPr/>
          <a:lstStyle/>
          <a:p>
            <a:r>
              <a:rPr lang="en-IE" smtClean="0"/>
              <a:t>mmccarthy@ucc.ie</a:t>
            </a:r>
            <a:endParaRPr lang="en-IE"/>
          </a:p>
        </p:txBody>
      </p:sp>
    </p:spTree>
    <p:extLst>
      <p:ext uri="{BB962C8B-B14F-4D97-AF65-F5344CB8AC3E}">
        <p14:creationId xmlns:p14="http://schemas.microsoft.com/office/powerpoint/2010/main" val="3388242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dirty="0" smtClean="0"/>
              <a:t>Scholarship  and Teaching </a:t>
            </a:r>
            <a:endParaRPr lang="en-US" dirty="0" smtClean="0"/>
          </a:p>
        </p:txBody>
      </p:sp>
      <p:sp>
        <p:nvSpPr>
          <p:cNvPr id="103427" name="Rectangle 3"/>
          <p:cNvSpPr>
            <a:spLocks noGrp="1" noChangeArrowheads="1"/>
          </p:cNvSpPr>
          <p:nvPr>
            <p:ph type="body" sz="half" idx="1"/>
          </p:nvPr>
        </p:nvSpPr>
        <p:spPr/>
        <p:txBody>
          <a:bodyPr/>
          <a:lstStyle/>
          <a:p>
            <a:pPr>
              <a:lnSpc>
                <a:spcPct val="90000"/>
              </a:lnSpc>
              <a:buClr>
                <a:schemeClr val="tx1"/>
              </a:buClr>
              <a:buFontTx/>
              <a:buNone/>
            </a:pPr>
            <a:r>
              <a:rPr lang="en-US" altLang="en-US" sz="2000" b="1" smtClean="0"/>
              <a:t>For an activity to be designated as scholarship, the American Association for Higher Education suggests that three characteristics are needed:</a:t>
            </a:r>
            <a:endParaRPr lang="en-US" altLang="en-US" sz="2000" smtClean="0"/>
          </a:p>
          <a:p>
            <a:pPr>
              <a:lnSpc>
                <a:spcPct val="90000"/>
              </a:lnSpc>
            </a:pPr>
            <a:r>
              <a:rPr lang="en-US" altLang="en-US" sz="2000" smtClean="0"/>
              <a:t>It should be public</a:t>
            </a:r>
          </a:p>
          <a:p>
            <a:pPr>
              <a:lnSpc>
                <a:spcPct val="90000"/>
              </a:lnSpc>
            </a:pPr>
            <a:r>
              <a:rPr lang="en-US" altLang="en-US" sz="2000" smtClean="0"/>
              <a:t>It should be susceptible to critical review and evaluation</a:t>
            </a:r>
          </a:p>
          <a:p>
            <a:pPr>
              <a:lnSpc>
                <a:spcPct val="90000"/>
              </a:lnSpc>
            </a:pPr>
            <a:r>
              <a:rPr lang="en-US" altLang="en-US" sz="2000" smtClean="0"/>
              <a:t>It should be accessible for exchange and use by other members of one’s community</a:t>
            </a:r>
          </a:p>
          <a:p>
            <a:pPr>
              <a:lnSpc>
                <a:spcPct val="90000"/>
              </a:lnSpc>
            </a:pPr>
            <a:r>
              <a:rPr lang="en-US" altLang="en-US" sz="1600" smtClean="0"/>
              <a:t>(Lee Shulman, in P. Hutchings </a:t>
            </a:r>
            <a:r>
              <a:rPr lang="en-US" altLang="en-US" sz="1600" i="1" smtClean="0"/>
              <a:t>The Course Portfolio</a:t>
            </a:r>
            <a:r>
              <a:rPr lang="en-US" altLang="en-US" sz="1600" smtClean="0"/>
              <a:t>  1998)</a:t>
            </a:r>
            <a:endParaRPr lang="en-US" sz="1600" smtClean="0"/>
          </a:p>
        </p:txBody>
      </p:sp>
      <p:pic>
        <p:nvPicPr>
          <p:cNvPr id="11268" name="Picture 4" descr="Image of Tetrapod trackway on Valentia Island Co. Kerry" title="Tetrapod Track, Valentia Island, Co. Kerr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989138"/>
            <a:ext cx="4038600" cy="3028950"/>
          </a:xfrm>
          <a:noFill/>
        </p:spPr>
      </p:pic>
      <p:sp>
        <p:nvSpPr>
          <p:cNvPr id="2" name="Footer Placeholder 1"/>
          <p:cNvSpPr>
            <a:spLocks noGrp="1"/>
          </p:cNvSpPr>
          <p:nvPr>
            <p:ph type="ftr" sz="quarter" idx="11"/>
          </p:nvPr>
        </p:nvSpPr>
        <p:spPr/>
        <p:txBody>
          <a:bodyPr/>
          <a:lstStyle/>
          <a:p>
            <a:pPr>
              <a:defRPr/>
            </a:pPr>
            <a:r>
              <a:rPr lang="en-US" smtClean="0"/>
              <a:t>mmccarthy@ucc.ie</a:t>
            </a:r>
            <a:endParaRPr lang="en-US"/>
          </a:p>
        </p:txBody>
      </p:sp>
    </p:spTree>
    <p:extLst>
      <p:ext uri="{BB962C8B-B14F-4D97-AF65-F5344CB8AC3E}">
        <p14:creationId xmlns:p14="http://schemas.microsoft.com/office/powerpoint/2010/main" val="2573273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sz="quarter"/>
          </p:nvPr>
        </p:nvSpPr>
        <p:spPr/>
        <p:txBody>
          <a:bodyPr>
            <a:normAutofit fontScale="90000"/>
          </a:bodyPr>
          <a:lstStyle/>
          <a:p>
            <a:pPr eaLnBrk="1" hangingPunct="1"/>
            <a:r>
              <a:rPr lang="en-IE" sz="4000" smtClean="0"/>
              <a:t>“Where Finbarr Taught </a:t>
            </a:r>
            <a:br>
              <a:rPr lang="en-IE" sz="4000" smtClean="0"/>
            </a:br>
            <a:r>
              <a:rPr lang="en-IE" sz="4000" smtClean="0"/>
              <a:t>Let Munster Learn”</a:t>
            </a:r>
            <a:endParaRPr lang="en-GB" sz="4000" smtClean="0"/>
          </a:p>
        </p:txBody>
      </p:sp>
      <p:pic>
        <p:nvPicPr>
          <p:cNvPr id="6147" name="Picture 9" descr="Photograph of the UCC Official Crest on a Wooden Background featuring the text 'Where Finbarr Taught Let Munster Learn'" title="Photograph of the UCC Official Crest on a Wooden Background"/>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b="-3413"/>
          <a:stretch>
            <a:fillRect/>
          </a:stretch>
        </p:blipFill>
        <p:spPr>
          <a:xfrm>
            <a:off x="842963" y="1600200"/>
            <a:ext cx="3265487" cy="2260600"/>
          </a:xfrm>
          <a:noFill/>
        </p:spPr>
      </p:pic>
      <p:pic>
        <p:nvPicPr>
          <p:cNvPr id="6148" name="Picture 10" descr="Photograph of the UCC Official Crest on Cloth featuring the text 'Where Finbarr Taught Let Munster Learn'" title="Photograph of the UCC Official Crest on Cloth"/>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03800" y="1557338"/>
            <a:ext cx="3265488" cy="2185987"/>
          </a:xfrm>
          <a:noFill/>
        </p:spPr>
      </p:pic>
      <p:pic>
        <p:nvPicPr>
          <p:cNvPr id="6149" name="Picture 13" descr="Scene of Teaching from the Aula Maxima Stained Glass Windows, UCC" title="Scene of Teaching from the Aula Maxima Stained Glass Windows, UCC"/>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r="-5370" b="29446"/>
          <a:stretch>
            <a:fillRect/>
          </a:stretch>
        </p:blipFill>
        <p:spPr>
          <a:xfrm>
            <a:off x="1187450" y="3860800"/>
            <a:ext cx="2305050" cy="2305050"/>
          </a:xfrm>
          <a:noFill/>
        </p:spPr>
      </p:pic>
      <p:pic>
        <p:nvPicPr>
          <p:cNvPr id="6150" name="Picture 14" descr="Photograph of a NAIRTL roll up banner. NAIRTL is the National Academy for the Integration of Research, Teaching and Learning. The banner features the NAIRTL Logo with the tagline 'The National Academy' and the text reads 'Promoting Research-Informed Teaching and Learning'" title="Photograph of a NAIRTL roll up banne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148263" y="3789363"/>
            <a:ext cx="2692400" cy="2924175"/>
          </a:xfrm>
          <a:noFill/>
        </p:spPr>
      </p:pic>
      <p:sp>
        <p:nvSpPr>
          <p:cNvPr id="2" name="Footer Placeholder 1"/>
          <p:cNvSpPr>
            <a:spLocks noGrp="1"/>
          </p:cNvSpPr>
          <p:nvPr>
            <p:ph type="ftr" sz="quarter" idx="11"/>
          </p:nvPr>
        </p:nvSpPr>
        <p:spPr/>
        <p:txBody>
          <a:bodyPr/>
          <a:lstStyle/>
          <a:p>
            <a:pPr>
              <a:defRPr/>
            </a:pPr>
            <a:r>
              <a:rPr lang="en-GB" smtClean="0"/>
              <a:t>mmccarthy@ucc.ie</a:t>
            </a:r>
            <a:endParaRPr lang="en-GB"/>
          </a:p>
        </p:txBody>
      </p:sp>
    </p:spTree>
    <p:extLst>
      <p:ext uri="{BB962C8B-B14F-4D97-AF65-F5344CB8AC3E}">
        <p14:creationId xmlns:p14="http://schemas.microsoft.com/office/powerpoint/2010/main" val="78037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3200" smtClean="0"/>
              <a:t>Fantailed on the Falls: (Fallon)</a:t>
            </a:r>
            <a:br>
              <a:rPr lang="en-GB" sz="3200" smtClean="0"/>
            </a:br>
            <a:r>
              <a:rPr lang="en-GB" sz="3200" smtClean="0"/>
              <a:t>Salmon of Knowledge / Bread</a:t>
            </a:r>
            <a:r>
              <a:rPr lang="en-GB" sz="3200" smtClean="0">
                <a:cs typeface="Arial" charset="0"/>
              </a:rPr>
              <a:t>á</a:t>
            </a:r>
            <a:r>
              <a:rPr lang="en-GB" sz="3200" smtClean="0"/>
              <a:t>n Feasa</a:t>
            </a:r>
            <a:endParaRPr lang="en-US" sz="3200" smtClean="0"/>
          </a:p>
        </p:txBody>
      </p:sp>
      <p:sp>
        <p:nvSpPr>
          <p:cNvPr id="105475" name="Rectangle 3"/>
          <p:cNvSpPr>
            <a:spLocks noGrp="1" noChangeArrowheads="1"/>
          </p:cNvSpPr>
          <p:nvPr>
            <p:ph type="body" sz="half" idx="1"/>
          </p:nvPr>
        </p:nvSpPr>
        <p:spPr/>
        <p:txBody>
          <a:bodyPr/>
          <a:lstStyle/>
          <a:p>
            <a:endParaRPr lang="en-US" sz="2800" smtClean="0"/>
          </a:p>
        </p:txBody>
      </p:sp>
      <p:pic>
        <p:nvPicPr>
          <p:cNvPr id="14340" name="Picture 4" descr="Photograph of a Sculpture of the Salmon of Knowledge swimming against the current which adorns the O'Rahilly Building, UCC" title="Photograph of a Sculpture of the Salmon of Knowledge swimming against the current which adorns the O'Rahilly Building, UCC"/>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9538" y="1600200"/>
            <a:ext cx="2954337" cy="4525963"/>
          </a:xfrm>
        </p:spPr>
      </p:pic>
      <p:pic>
        <p:nvPicPr>
          <p:cNvPr id="14341" name="Picture 5" descr="Photograph of a Sculpture of the Salmon of Knowledge swimming against the current which adorns the O'Rahilly Building, UCC" title="Photograph of a Sculpture of the Salmon of Knowledge swimming against the current which adorns the O'Rahilly Building, UC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628775"/>
            <a:ext cx="40322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mmccarthy@ucc.ie</a:t>
            </a:r>
            <a:endParaRPr lang="en-US"/>
          </a:p>
        </p:txBody>
      </p:sp>
    </p:spTree>
    <p:extLst>
      <p:ext uri="{BB962C8B-B14F-4D97-AF65-F5344CB8AC3E}">
        <p14:creationId xmlns:p14="http://schemas.microsoft.com/office/powerpoint/2010/main" val="112200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sz="quarter"/>
          </p:nvPr>
        </p:nvSpPr>
        <p:spPr/>
        <p:txBody>
          <a:bodyPr/>
          <a:lstStyle/>
          <a:p>
            <a:pPr eaLnBrk="1" hangingPunct="1"/>
            <a:r>
              <a:rPr lang="en-IE" smtClean="0"/>
              <a:t>The Seekers </a:t>
            </a:r>
            <a:endParaRPr lang="en-GB" smtClean="0"/>
          </a:p>
        </p:txBody>
      </p:sp>
      <p:pic>
        <p:nvPicPr>
          <p:cNvPr id="9219" name="Picture 9" descr="DSC0232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42963" y="1600200"/>
            <a:ext cx="3265487" cy="2185988"/>
          </a:xfrm>
          <a:noFill/>
        </p:spPr>
      </p:pic>
      <p:pic>
        <p:nvPicPr>
          <p:cNvPr id="9220" name="Picture 10" descr="DSC02330"/>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33963" y="1600200"/>
            <a:ext cx="3265487" cy="2185988"/>
          </a:xfrm>
          <a:noFill/>
        </p:spPr>
      </p:pic>
      <p:pic>
        <p:nvPicPr>
          <p:cNvPr id="9221" name="Picture 11" descr="DSC02323"/>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42963" y="3938588"/>
            <a:ext cx="3267075" cy="2187575"/>
          </a:xfrm>
          <a:noFill/>
        </p:spPr>
      </p:pic>
      <p:pic>
        <p:nvPicPr>
          <p:cNvPr id="9222" name="Picture 12" descr="DSC02288"/>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033963" y="3938588"/>
            <a:ext cx="3267075" cy="2187575"/>
          </a:xfrm>
          <a:noFill/>
        </p:spPr>
      </p:pic>
      <p:sp>
        <p:nvSpPr>
          <p:cNvPr id="2" name="Footer Placeholder 1"/>
          <p:cNvSpPr>
            <a:spLocks noGrp="1"/>
          </p:cNvSpPr>
          <p:nvPr>
            <p:ph type="ftr" sz="quarter" idx="11"/>
          </p:nvPr>
        </p:nvSpPr>
        <p:spPr/>
        <p:txBody>
          <a:bodyPr/>
          <a:lstStyle/>
          <a:p>
            <a:pPr>
              <a:defRPr/>
            </a:pPr>
            <a:r>
              <a:rPr lang="en-GB" smtClean="0"/>
              <a:t>mmccarthy@ucc.ie</a:t>
            </a:r>
            <a:endParaRPr lang="en-GB"/>
          </a:p>
        </p:txBody>
      </p:sp>
    </p:spTree>
    <p:extLst>
      <p:ext uri="{BB962C8B-B14F-4D97-AF65-F5344CB8AC3E}">
        <p14:creationId xmlns:p14="http://schemas.microsoft.com/office/powerpoint/2010/main" val="2244493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1000</Words>
  <Application>Microsoft Office PowerPoint</Application>
  <PresentationFormat>On-screen Show (4:3)</PresentationFormat>
  <Paragraphs>146</Paragraphs>
  <Slides>28</Slides>
  <Notes>22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29" baseType="lpstr">
      <vt:lpstr>Office Theme</vt:lpstr>
      <vt:lpstr>Teach Ex Erasmus +</vt:lpstr>
      <vt:lpstr>UCC Context   </vt:lpstr>
      <vt:lpstr>CIRTL at the The West Lodge</vt:lpstr>
      <vt:lpstr>www.doiit.gmu.edu/inventio/randybass.htm </vt:lpstr>
      <vt:lpstr>A New Challenge</vt:lpstr>
      <vt:lpstr>Scholarship  and Teaching </vt:lpstr>
      <vt:lpstr>“Where Finbarr Taught  Let Munster Learn”</vt:lpstr>
      <vt:lpstr>Fantailed on the Falls: (Fallon) Salmon of Knowledge / Breadán Feasa</vt:lpstr>
      <vt:lpstr>The Seekers </vt:lpstr>
      <vt:lpstr>The Boole </vt:lpstr>
      <vt:lpstr>The West Wing</vt:lpstr>
      <vt:lpstr>PowerPoint Presentation</vt:lpstr>
      <vt:lpstr>PowerPoint Presentation</vt:lpstr>
      <vt:lpstr>Teaching and Learning in China </vt:lpstr>
      <vt:lpstr>Kornhaber, 1997, Intelligence: Multiple Perspectives</vt:lpstr>
      <vt:lpstr>Intelligence in different cultures (from Kornhaber, 1997)</vt:lpstr>
      <vt:lpstr>Gardner: observation 1</vt:lpstr>
      <vt:lpstr>Gardner: observation 2 </vt:lpstr>
      <vt:lpstr>Gardner’s conclusion:</vt:lpstr>
      <vt:lpstr>Howard Gardner’s Theory of Multiple Intelligences</vt:lpstr>
      <vt:lpstr>Howard Gardner’s Theory of Multiple Intelligences</vt:lpstr>
      <vt:lpstr>Multiple Intelligences</vt:lpstr>
      <vt:lpstr>MI-key features</vt:lpstr>
      <vt:lpstr>The Developing Mind : Vygotskian influence</vt:lpstr>
      <vt:lpstr>PowerPoint Presentation</vt:lpstr>
      <vt:lpstr>The Dimensions of Disciplinary Understanding</vt:lpstr>
      <vt:lpstr>Active Learning : Problematising Teaching </vt:lpstr>
      <vt:lpstr>Teaching and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Ex Erasmus +</dc:title>
  <dc:creator>Marian McCarthy</dc:creator>
  <cp:lastModifiedBy>Marian McCarthy</cp:lastModifiedBy>
  <cp:revision>14</cp:revision>
  <dcterms:created xsi:type="dcterms:W3CDTF">2016-02-08T10:15:53Z</dcterms:created>
  <dcterms:modified xsi:type="dcterms:W3CDTF">2016-02-08T11:22:50Z</dcterms:modified>
</cp:coreProperties>
</file>